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147469833" r:id="rId3"/>
    <p:sldId id="2147471609" r:id="rId4"/>
    <p:sldId id="2147471610" r:id="rId5"/>
    <p:sldId id="2147471611" r:id="rId6"/>
    <p:sldId id="2147471504" r:id="rId7"/>
    <p:sldId id="2147471505" r:id="rId8"/>
    <p:sldId id="2147471493" r:id="rId9"/>
    <p:sldId id="2147470610" r:id="rId10"/>
    <p:sldId id="2147471635" r:id="rId11"/>
    <p:sldId id="2147471507" r:id="rId12"/>
    <p:sldId id="2147471612" r:id="rId13"/>
    <p:sldId id="2147470578" r:id="rId14"/>
    <p:sldId id="2147470582" r:id="rId15"/>
    <p:sldId id="2147470580" r:id="rId16"/>
    <p:sldId id="2147470581" r:id="rId17"/>
    <p:sldId id="2147470586" r:id="rId18"/>
    <p:sldId id="2147471622" r:id="rId19"/>
    <p:sldId id="2147471619" r:id="rId20"/>
    <p:sldId id="2147471613" r:id="rId21"/>
    <p:sldId id="2147471557" r:id="rId22"/>
    <p:sldId id="2147471559" r:id="rId23"/>
    <p:sldId id="333" r:id="rId24"/>
    <p:sldId id="334" r:id="rId25"/>
    <p:sldId id="335" r:id="rId26"/>
    <p:sldId id="214747156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60"/>
  </p:normalViewPr>
  <p:slideViewPr>
    <p:cSldViewPr snapToGrid="0">
      <p:cViewPr varScale="1">
        <p:scale>
          <a:sx n="92" d="100"/>
          <a:sy n="92" d="100"/>
        </p:scale>
        <p:origin x="1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0DD9D-1715-4E10-B187-CD66068BCBA7}" type="datetimeFigureOut">
              <a:rPr lang="en-IN" smtClean="0"/>
              <a:t>03-05-2023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91D86-1BE0-4D9C-8869-ED1B3CE8ED2D}" type="slidenum">
              <a:rPr lang="en-IN" smtClean="0"/>
              <a:t>‹#›</a:t>
            </a:fld>
            <a:endParaRPr lang="en-IN"/>
          </a:p>
        </p:txBody>
      </p:sp>
    </p:spTree>
    <p:extLst>
      <p:ext uri="{BB962C8B-B14F-4D97-AF65-F5344CB8AC3E}">
        <p14:creationId xmlns:p14="http://schemas.microsoft.com/office/powerpoint/2010/main" val="4170357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618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0ECBC-1584-43E6-A0A4-A93FF9C4C7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14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Adib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142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core concept in Spring Apps Gateway is the route. </a:t>
            </a:r>
          </a:p>
          <a:p>
            <a:pPr marL="171450" indent="-171450">
              <a:buFont typeface="Arial" panose="020B0604020202020204" pitchFamily="34" charset="0"/>
              <a:buChar char="•"/>
            </a:pPr>
            <a:r>
              <a:rPr lang="en-US"/>
              <a:t>A route defines how Spring Apps Gateway will process an http request.</a:t>
            </a:r>
          </a:p>
          <a:p>
            <a:pPr marL="171450" indent="-171450">
              <a:buFont typeface="Arial" panose="020B0604020202020204" pitchFamily="34" charset="0"/>
              <a:buChar char="•"/>
            </a:pPr>
            <a:r>
              <a:rPr lang="en-US"/>
              <a:t>Each route consist of three parts </a:t>
            </a:r>
          </a:p>
          <a:p>
            <a:pPr marL="628650" lvl="1" indent="-171450">
              <a:buFont typeface="Arial" panose="020B0604020202020204" pitchFamily="34" charset="0"/>
              <a:buChar char="•"/>
            </a:pPr>
            <a:r>
              <a:rPr lang="en-US"/>
              <a:t>Predicate </a:t>
            </a:r>
          </a:p>
          <a:p>
            <a:pPr marL="628650" lvl="1" indent="-171450">
              <a:buFont typeface="Arial" panose="020B0604020202020204" pitchFamily="34" charset="0"/>
              <a:buChar char="•"/>
            </a:pPr>
            <a:r>
              <a:rPr lang="en-US"/>
              <a:t>Filter</a:t>
            </a:r>
          </a:p>
          <a:p>
            <a:pPr marL="628650" lvl="1" indent="-171450">
              <a:buFont typeface="Arial" panose="020B0604020202020204" pitchFamily="34" charset="0"/>
              <a:buChar char="•"/>
            </a:pPr>
            <a:r>
              <a:rPr lang="en-US"/>
              <a:t>Service </a:t>
            </a:r>
          </a:p>
          <a:p>
            <a:pPr marL="171450" lvl="0" indent="-171450">
              <a:buFont typeface="Arial" panose="020B0604020202020204" pitchFamily="34" charset="0"/>
              <a:buChar char="•"/>
            </a:pPr>
            <a:r>
              <a:rPr lang="en-US"/>
              <a:t>The </a:t>
            </a:r>
            <a:r>
              <a:rPr lang="en-US" b="1"/>
              <a:t>Predicate</a:t>
            </a:r>
            <a:r>
              <a:rPr lang="en-US"/>
              <a:t> defines the logic test to determine which route an incoming http request will pass through. For example, an HTTP POST to the /</a:t>
            </a:r>
            <a:r>
              <a:rPr lang="en-US" err="1"/>
              <a:t>api</a:t>
            </a:r>
            <a:r>
              <a:rPr lang="en-US"/>
              <a:t>/checkout url can be defined as a Predicate. </a:t>
            </a:r>
          </a:p>
          <a:p>
            <a:pPr marL="171450" lvl="0" indent="-171450">
              <a:buFont typeface="Arial" panose="020B0604020202020204" pitchFamily="34" charset="0"/>
              <a:buChar char="•"/>
            </a:pPr>
            <a:r>
              <a:rPr lang="en-US"/>
              <a:t>The </a:t>
            </a:r>
            <a:r>
              <a:rPr lang="en-US" b="1"/>
              <a:t>Filter</a:t>
            </a:r>
            <a:r>
              <a:rPr lang="en-US"/>
              <a:t> defines the processing logic for a request. For example, it requires the user to be logged in or perform rate limiting.</a:t>
            </a:r>
          </a:p>
          <a:p>
            <a:pPr marL="171450" lvl="0" indent="-171450">
              <a:buFont typeface="Arial" panose="020B0604020202020204" pitchFamily="34" charset="0"/>
              <a:buChar char="•"/>
            </a:pPr>
            <a:r>
              <a:rPr lang="en-US"/>
              <a:t>The </a:t>
            </a:r>
            <a:r>
              <a:rPr lang="en-US" b="1"/>
              <a:t>Service</a:t>
            </a:r>
            <a:r>
              <a:rPr lang="en-US"/>
              <a:t> determines where the request will be sent after the filtering is completed.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609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You can visualize how Spring Apps Gateway works using the diagram showing the steps of request processing. </a:t>
            </a:r>
          </a:p>
          <a:p>
            <a:pPr marL="171450" indent="-171450">
              <a:buFont typeface="Arial" panose="020B0604020202020204" pitchFamily="34" charset="0"/>
              <a:buChar char="•"/>
            </a:pPr>
            <a:r>
              <a:rPr lang="en-US"/>
              <a:t>Steps include:</a:t>
            </a:r>
          </a:p>
          <a:p>
            <a:pPr marL="685800" lvl="1" indent="-228600">
              <a:buFont typeface="+mj-lt"/>
              <a:buAutoNum type="arabicPeriod"/>
            </a:pPr>
            <a:r>
              <a:rPr lang="en-US"/>
              <a:t>Client makes a request that is routed by Azure Spring Apps to Spring Apps Gateway. </a:t>
            </a:r>
          </a:p>
          <a:p>
            <a:pPr marL="685800" lvl="1" indent="-228600">
              <a:buFont typeface="+mj-lt"/>
              <a:buAutoNum type="arabicPeriod"/>
            </a:pPr>
            <a:r>
              <a:rPr lang="en-US"/>
              <a:t>The Gateway evaluates the Predicates to match a route to process the request. </a:t>
            </a:r>
          </a:p>
          <a:p>
            <a:pPr marL="685800" lvl="1" indent="-228600">
              <a:buFont typeface="+mj-lt"/>
              <a:buAutoNum type="arabicPeriod"/>
            </a:pPr>
            <a:r>
              <a:rPr lang="en-US"/>
              <a:t>The Gateway runs the request through all the pre-request filters to manipulate the request before it is forwarded to the proxied server.</a:t>
            </a:r>
          </a:p>
          <a:p>
            <a:pPr marL="1085850" lvl="2" indent="-171450">
              <a:buFont typeface="Arial" panose="020B0604020202020204" pitchFamily="34" charset="0"/>
              <a:buChar char="•"/>
            </a:pPr>
            <a:r>
              <a:rPr lang="en-US"/>
              <a:t>For example, it can apply a rate limiting policy; if the request is within the rate limit, it will be forwarded to the proxied service, otherwise an error code is returned. </a:t>
            </a:r>
          </a:p>
          <a:p>
            <a:pPr marL="1085850" lvl="2" indent="-171450">
              <a:buFont typeface="Arial" panose="020B0604020202020204" pitchFamily="34" charset="0"/>
              <a:buChar char="•"/>
            </a:pPr>
            <a:r>
              <a:rPr lang="en-US"/>
              <a:t>The service is invoked, and it returns a response.</a:t>
            </a:r>
          </a:p>
          <a:p>
            <a:pPr marL="1085850" lvl="2" indent="-171450">
              <a:buFont typeface="Arial" panose="020B0604020202020204" pitchFamily="34" charset="0"/>
              <a:buChar char="•"/>
            </a:pPr>
            <a:r>
              <a:rPr lang="en-US"/>
              <a:t>The response is run through a set of post-processing filters, and it makes its way back to the client that made the request.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13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Spring Apps Gateway allows you to match http requests using a rich set of options. For example, you can match http requests by: </a:t>
            </a:r>
          </a:p>
          <a:p>
            <a:pPr marL="628650" lvl="1" indent="-171450">
              <a:buFont typeface="Arial" panose="020B0604020202020204" pitchFamily="34" charset="0"/>
              <a:buChar char="•"/>
            </a:pPr>
            <a:r>
              <a:rPr lang="en-US"/>
              <a:t>http Cookie </a:t>
            </a:r>
          </a:p>
          <a:p>
            <a:pPr marL="628650" lvl="1" indent="-171450">
              <a:buFont typeface="Arial" panose="020B0604020202020204" pitchFamily="34" charset="0"/>
              <a:buChar char="•"/>
            </a:pPr>
            <a:r>
              <a:rPr lang="en-US"/>
              <a:t>http Headers</a:t>
            </a:r>
          </a:p>
          <a:p>
            <a:pPr marL="628650" lvl="1" indent="-171450">
              <a:buFont typeface="Arial" panose="020B0604020202020204" pitchFamily="34" charset="0"/>
              <a:buChar char="•"/>
            </a:pPr>
            <a:r>
              <a:rPr lang="en-US"/>
              <a:t>http method </a:t>
            </a:r>
          </a:p>
          <a:p>
            <a:pPr marL="628650" lvl="1" indent="-171450">
              <a:buFont typeface="Arial" panose="020B0604020202020204" pitchFamily="34" charset="0"/>
              <a:buChar char="•"/>
            </a:pPr>
            <a:r>
              <a:rPr lang="en-US"/>
              <a:t>The path parameter of the: </a:t>
            </a:r>
          </a:p>
          <a:p>
            <a:pPr marL="1085850" lvl="2" indent="-171450">
              <a:buFont typeface="Arial" panose="020B0604020202020204" pitchFamily="34" charset="0"/>
              <a:buChar char="•"/>
            </a:pPr>
            <a:r>
              <a:rPr lang="en-US"/>
              <a:t>Query parameters </a:t>
            </a:r>
          </a:p>
          <a:p>
            <a:pPr marL="1085850" lvl="2" indent="-171450">
              <a:buFont typeface="Arial" panose="020B0604020202020204" pitchFamily="34" charset="0"/>
              <a:buChar char="•"/>
            </a:pPr>
            <a:r>
              <a:rPr lang="en-US"/>
              <a:t>And time when the request arrived</a:t>
            </a:r>
          </a:p>
          <a:p>
            <a:pPr marL="171450" lvl="0" indent="-171450">
              <a:buFont typeface="Arial" panose="020B0604020202020204" pitchFamily="34" charset="0"/>
              <a:buChar char="•"/>
            </a:pPr>
            <a:r>
              <a:rPr lang="en-US"/>
              <a:t>There is a very rich Predicate configuration that allows you to easily match against http requests.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885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what’s on the slide.]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965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On Azure Spring Apps, you can configure Spring Apps Gateway using a </a:t>
            </a:r>
            <a:r>
              <a:rPr lang="en-US" err="1"/>
              <a:t>json</a:t>
            </a:r>
            <a:r>
              <a:rPr lang="en-US"/>
              <a:t> file. </a:t>
            </a:r>
          </a:p>
          <a:p>
            <a:pPr marL="171450" indent="-171450">
              <a:buFont typeface="Arial" panose="020B0604020202020204" pitchFamily="34" charset="0"/>
              <a:buChar char="•"/>
            </a:pPr>
            <a:r>
              <a:rPr lang="en-US"/>
              <a:t>The </a:t>
            </a:r>
            <a:r>
              <a:rPr lang="en-US" err="1"/>
              <a:t>json</a:t>
            </a:r>
            <a:r>
              <a:rPr lang="en-US"/>
              <a:t> snippet you see configured /products endpoints to allow only 2 requests every 5 seconds. </a:t>
            </a:r>
          </a:p>
          <a:p>
            <a:pPr marL="171450" lvl="0" indent="-171450">
              <a:buFont typeface="Arial" panose="020B0604020202020204" pitchFamily="34" charset="0"/>
              <a:buChar char="•"/>
            </a:pPr>
            <a:r>
              <a:rPr lang="en-US"/>
              <a:t>Lines 3 to 6 define the predicates in this case that the url path is /products and that the http method is GET.</a:t>
            </a:r>
          </a:p>
          <a:p>
            <a:pPr marL="171450" lvl="0" indent="-171450">
              <a:buFont typeface="Arial" panose="020B0604020202020204" pitchFamily="34" charset="0"/>
              <a:buChar char="•"/>
            </a:pPr>
            <a:r>
              <a:rPr lang="en-US"/>
              <a:t>Lines 7 to 10 define the filter logic that should be applied to a matching request, in this case to:</a:t>
            </a:r>
          </a:p>
          <a:p>
            <a:pPr marL="628650" lvl="1" indent="-171450">
              <a:buFont typeface="Arial" panose="020B0604020202020204" pitchFamily="34" charset="0"/>
              <a:buChar char="•"/>
            </a:pPr>
            <a:r>
              <a:rPr lang="en-US"/>
              <a:t>Remove the first part of the url. </a:t>
            </a:r>
          </a:p>
          <a:p>
            <a:pPr marL="628650" lvl="1" indent="-171450">
              <a:buFont typeface="Arial" panose="020B0604020202020204" pitchFamily="34" charset="0"/>
              <a:buChar char="•"/>
            </a:pPr>
            <a:r>
              <a:rPr lang="en-US"/>
              <a:t>Apply a rate limit of 2 requests every 5 seconds.</a:t>
            </a:r>
          </a:p>
          <a:p>
            <a:pPr marL="171450" lvl="0" indent="-171450">
              <a:buFont typeface="Arial" panose="020B0604020202020204" pitchFamily="34" charset="0"/>
              <a:buChar char="•"/>
            </a:pPr>
            <a:r>
              <a:rPr lang="en-US"/>
              <a:t>The docs provide lots of details of all the filters and predicates that you can use.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897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a:cs typeface="Calibri"/>
              </a:rPr>
              <a:t>Speaker: Asir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0ECBC-1584-43E6-A0A4-A93FF9C4C7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13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6851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Adib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31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Asir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54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21</a:t>
            </a:fld>
            <a:endParaRPr lang="en-US"/>
          </a:p>
        </p:txBody>
      </p:sp>
    </p:spTree>
    <p:extLst>
      <p:ext uri="{BB962C8B-B14F-4D97-AF65-F5344CB8AC3E}">
        <p14:creationId xmlns:p14="http://schemas.microsoft.com/office/powerpoint/2010/main" val="2038733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22</a:t>
            </a:fld>
            <a:endParaRPr lang="en-US"/>
          </a:p>
        </p:txBody>
      </p:sp>
    </p:spTree>
    <p:extLst>
      <p:ext uri="{BB962C8B-B14F-4D97-AF65-F5344CB8AC3E}">
        <p14:creationId xmlns:p14="http://schemas.microsoft.com/office/powerpoint/2010/main" val="346421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1"/>
        <p:cNvGrpSpPr/>
        <p:nvPr/>
      </p:nvGrpSpPr>
      <p:grpSpPr>
        <a:xfrm>
          <a:off x="0" y="0"/>
          <a:ext cx="0" cy="0"/>
          <a:chOff x="0" y="0"/>
          <a:chExt cx="0" cy="0"/>
        </a:xfrm>
      </p:grpSpPr>
      <p:sp>
        <p:nvSpPr>
          <p:cNvPr id="4112" name="Google Shape;4112;gdcc5bea3a8_0_276: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3" name="Google Shape;4113;gdcc5bea3a8_0_27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14" name="Google Shape;4114;gdcc5bea3a8_0_2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1"/>
        <p:cNvGrpSpPr/>
        <p:nvPr/>
      </p:nvGrpSpPr>
      <p:grpSpPr>
        <a:xfrm>
          <a:off x="0" y="0"/>
          <a:ext cx="0" cy="0"/>
          <a:chOff x="0" y="0"/>
          <a:chExt cx="0" cy="0"/>
        </a:xfrm>
      </p:grpSpPr>
      <p:sp>
        <p:nvSpPr>
          <p:cNvPr id="4142" name="Google Shape;4142;gdcc5bea3a8_6_77: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3" name="Google Shape;4143;gdcc5bea3a8_6_77: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44" name="Google Shape;4144;gdcc5bea3a8_6_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8"/>
        <p:cNvGrpSpPr/>
        <p:nvPr/>
      </p:nvGrpSpPr>
      <p:grpSpPr>
        <a:xfrm>
          <a:off x="0" y="0"/>
          <a:ext cx="0" cy="0"/>
          <a:chOff x="0" y="0"/>
          <a:chExt cx="0" cy="0"/>
        </a:xfrm>
      </p:grpSpPr>
      <p:sp>
        <p:nvSpPr>
          <p:cNvPr id="4149" name="Google Shape;4149;gdcc5c1fc30_1_64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50" name="Google Shape;4150;gdcc5c1fc30_1_641: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dcc5bea3a8_0_306: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dcc5bea3a8_0_30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96" name="Google Shape;4096;gdcc5bea3a8_0_30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24918"/>
          </a:xfrm>
        </p:spPr>
        <p:txBody>
          <a:bodyPr/>
          <a:lstStyle/>
          <a:p>
            <a:r>
              <a:rPr lang="en-US" sz="900"/>
              <a:t>A few more details …</a:t>
            </a:r>
            <a:endParaRPr lang="en-US" sz="900">
              <a:cs typeface="Calibri"/>
            </a:endParaRPr>
          </a:p>
          <a:p>
            <a:pPr marL="171450" indent="-171450">
              <a:buFont typeface="Arial" panose="020B0604020202020204" pitchFamily="34" charset="0"/>
              <a:buChar char="•"/>
            </a:pPr>
            <a:r>
              <a:rPr lang="en-US" sz="900"/>
              <a:t>The big rectangle is Azure Spring Apps, built on K8S.</a:t>
            </a:r>
          </a:p>
          <a:p>
            <a:pPr marL="171450" indent="-171450">
              <a:buFont typeface="Arial" panose="020B0604020202020204" pitchFamily="34" charset="0"/>
              <a:buChar char="•"/>
            </a:pPr>
            <a:r>
              <a:rPr lang="en-US" sz="900">
                <a:cs typeface="Calibri"/>
              </a:rPr>
              <a:t>Each service instance has two dedicated Kubernetes clusters. They are managed by Azure Spring Apps and removed from users.</a:t>
            </a:r>
          </a:p>
          <a:p>
            <a:pPr marL="171450" indent="-171450">
              <a:buFont typeface="Arial" panose="020B0604020202020204" pitchFamily="34" charset="0"/>
              <a:buChar char="•"/>
            </a:pPr>
            <a:r>
              <a:rPr lang="en-US" sz="900">
                <a:cs typeface="Calibri"/>
              </a:rPr>
              <a:t>Service runtime with managed Spring Apps components, app lifecycle, log streaming, and many more service runtime components are managed in the right side of the Kubernetes cluster.</a:t>
            </a:r>
          </a:p>
          <a:p>
            <a:pPr marL="171450" indent="-171450">
              <a:buFont typeface="Arial" panose="020B0604020202020204" pitchFamily="34" charset="0"/>
              <a:buChar char="•"/>
            </a:pPr>
            <a:r>
              <a:rPr lang="en-US" sz="900"/>
              <a:t>Your apps are running in the left cluster of the diagram.</a:t>
            </a:r>
            <a:endParaRPr lang="en-US" sz="900">
              <a:cs typeface="Calibri"/>
            </a:endParaRPr>
          </a:p>
          <a:p>
            <a:pPr marL="0" indent="0">
              <a:buFont typeface="Arial" panose="020B0604020202020204" pitchFamily="34" charset="0"/>
              <a:buNone/>
            </a:pPr>
            <a:r>
              <a:rPr lang="en-US" sz="900">
                <a:cs typeface="Calibri"/>
              </a:rPr>
              <a:t>&lt;CLICK&gt;</a:t>
            </a:r>
          </a:p>
          <a:p>
            <a:pPr marL="171450" indent="-171450">
              <a:buFont typeface="Arial" panose="020B0604020202020204" pitchFamily="34" charset="0"/>
              <a:buChar char="•"/>
            </a:pPr>
            <a:r>
              <a:rPr lang="en-US" sz="900"/>
              <a:t>Your apps can interact with any Azure service or external service or on-premises system.</a:t>
            </a:r>
            <a:endParaRPr lang="en-US" sz="900">
              <a:cs typeface="Calibri"/>
            </a:endParaRPr>
          </a:p>
          <a:p>
            <a:pPr marL="0" indent="0">
              <a:buFont typeface="Arial" panose="020B0604020202020204" pitchFamily="34" charset="0"/>
              <a:buNone/>
            </a:pPr>
            <a:r>
              <a:rPr lang="en-US" sz="900">
                <a:cs typeface="Calibri"/>
              </a:rPr>
              <a:t>&lt;CLICK&gt;</a:t>
            </a:r>
          </a:p>
          <a:p>
            <a:pPr marL="171450" indent="-171450">
              <a:buFont typeface="Arial" panose="020B0604020202020204" pitchFamily="34" charset="0"/>
              <a:buChar char="•"/>
            </a:pPr>
            <a:r>
              <a:rPr lang="en-US" sz="900"/>
              <a:t>Logs, metrics, and alerts are available through Azure Monitor. You can monitor end-to-end, using any tools and platform of your choice.</a:t>
            </a:r>
            <a:endParaRPr lang="en-US" sz="900">
              <a:cs typeface="Calibri"/>
            </a:endParaRPr>
          </a:p>
          <a:p>
            <a:pPr marL="0" indent="0">
              <a:buFont typeface="Arial" panose="020B0604020202020204" pitchFamily="34" charset="0"/>
              <a:buNone/>
            </a:pPr>
            <a:r>
              <a:rPr lang="en-US" sz="900">
                <a:cs typeface="Calibri"/>
              </a:rPr>
              <a:t>&lt;CLICK&gt;</a:t>
            </a:r>
          </a:p>
          <a:p>
            <a:pPr marL="171450" indent="-171450">
              <a:buFont typeface="Arial" panose="020B0604020202020204" pitchFamily="34" charset="0"/>
              <a:buChar char="•"/>
            </a:pPr>
            <a:r>
              <a:rPr lang="en-US" sz="900"/>
              <a:t>You can secure your apps using Azure Active Directory.</a:t>
            </a:r>
          </a:p>
          <a:p>
            <a:pPr marL="0" indent="0">
              <a:buFont typeface="Arial" panose="020B0604020202020204" pitchFamily="34" charset="0"/>
              <a:buNone/>
            </a:pPr>
            <a:r>
              <a:rPr lang="en-US" sz="900">
                <a:cs typeface="Calibri"/>
              </a:rPr>
              <a:t>&lt;CLICK&gt;</a:t>
            </a:r>
          </a:p>
          <a:p>
            <a:pPr marL="171450" indent="-171450">
              <a:buFont typeface="Arial" panose="020B0604020202020204" pitchFamily="34" charset="0"/>
              <a:buChar char="•"/>
            </a:pPr>
            <a:r>
              <a:rPr lang="en-US" sz="900"/>
              <a:t>Automate end-to-end, using your favorite tools and platforms.</a:t>
            </a:r>
          </a:p>
          <a:p>
            <a:pPr marL="0" indent="0">
              <a:buFont typeface="Arial" panose="020B0604020202020204" pitchFamily="34" charset="0"/>
              <a:buNone/>
            </a:pPr>
            <a:r>
              <a:rPr lang="en-US" sz="900"/>
              <a:t>&lt;CLICK&gt;</a:t>
            </a:r>
          </a:p>
          <a:p>
            <a:pPr marL="171450" indent="-171450">
              <a:buFont typeface="Arial" panose="020B0604020202020204" pitchFamily="34" charset="0"/>
              <a:buChar char="•"/>
            </a:pPr>
            <a:r>
              <a:rPr lang="en-US" sz="900">
                <a:cs typeface="Calibri"/>
              </a:rPr>
              <a:t>You can continue to use the development tools you are familiar with – IntelliJ, VS Code, Maven, Gradle. You can deploy using tools like IntelliJ and Maven.</a:t>
            </a:r>
          </a:p>
          <a:p>
            <a:pPr marL="171450" indent="-171450">
              <a:buFont typeface="Arial" panose="020B0604020202020204" pitchFamily="34" charset="0"/>
              <a:buChar char="•"/>
            </a:pPr>
            <a:r>
              <a:rPr lang="en-US" sz="900"/>
              <a:t>Net-net – it is an easy way to get started, focus on your biz objectives, and everything else is taken care of for you in the cloud.</a:t>
            </a:r>
          </a:p>
          <a:p>
            <a:r>
              <a:rPr lang="en-US" sz="900"/>
              <a:t>&lt;CLICK&gt;</a:t>
            </a:r>
          </a:p>
          <a:p>
            <a:r>
              <a:rPr lang="en-US" sz="900"/>
              <a:t>Do you have to manage anything here?</a:t>
            </a:r>
            <a:endParaRPr lang="en-US" sz="900">
              <a:cs typeface="Calibri"/>
            </a:endParaRPr>
          </a:p>
          <a:p>
            <a:endParaRPr lang="en-US" sz="900"/>
          </a:p>
          <a:p>
            <a:r>
              <a:rPr lang="en-US" sz="900"/>
              <a:t>No, you do not … Azure Spring Apps has absorbed all the complexities with infrastructure, hosting microservice apps, app lifecycle, managing microservices, blue green deployments, pushing logs, and metrics.</a:t>
            </a:r>
            <a:endParaRPr lang="en-US" sz="900">
              <a:cs typeface="Calibri"/>
            </a:endParaRPr>
          </a:p>
          <a:p>
            <a:endParaRPr lang="en-US" sz="900"/>
          </a:p>
          <a:p>
            <a:r>
              <a:rPr lang="en-US" sz="900"/>
              <a:t>All supported by Microsoft and VMware.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2C263-4D01-41B0-BB51-860DB1A324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86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100"/>
              <a:t>In brief – There is something for everyone.</a:t>
            </a:r>
          </a:p>
          <a:p>
            <a:endParaRPr lang="en-US" sz="1100"/>
          </a:p>
          <a:p>
            <a:r>
              <a:rPr lang="en-US" sz="1100"/>
              <a:t>If you are a </a:t>
            </a:r>
            <a:r>
              <a:rPr lang="en-US" sz="1100" b="1"/>
              <a:t>developer</a:t>
            </a:r>
            <a:r>
              <a:rPr lang="en-US" sz="1100"/>
              <a:t> – you can:</a:t>
            </a:r>
          </a:p>
          <a:p>
            <a:pPr marL="171450" indent="-171450">
              <a:buFont typeface="Arial" panose="020B0604020202020204" pitchFamily="34" charset="0"/>
              <a:buChar char="•"/>
            </a:pPr>
            <a:r>
              <a:rPr lang="en-US" sz="1100"/>
              <a:t>Build and scale workloads at cloud scale, you can easily apply cloud-friendly patterns such as externalized configuration, service registration, and discovery, automating and monitoring end-to-end.</a:t>
            </a:r>
          </a:p>
          <a:p>
            <a:pPr marL="171450" indent="-171450">
              <a:buFont typeface="Arial" panose="020B0604020202020204" pitchFamily="34" charset="0"/>
              <a:buChar char="•"/>
            </a:pPr>
            <a:r>
              <a:rPr lang="en-US" sz="1100"/>
              <a:t>Get the full power of K8S without touching it.</a:t>
            </a:r>
          </a:p>
          <a:p>
            <a:pPr marL="171450" indent="-171450">
              <a:buFont typeface="Arial" panose="020B0604020202020204" pitchFamily="34" charset="0"/>
              <a:buChar char="•"/>
            </a:pPr>
            <a:r>
              <a:rPr lang="en-US" sz="1100"/>
              <a:t>Create any number of environment, automate testing and advance to production across the globe.</a:t>
            </a:r>
          </a:p>
          <a:p>
            <a:endParaRPr lang="en-US" sz="1100"/>
          </a:p>
          <a:p>
            <a:r>
              <a:rPr lang="en-US" sz="1100"/>
              <a:t>If you are in the </a:t>
            </a:r>
            <a:r>
              <a:rPr lang="en-US" sz="1100" b="1"/>
              <a:t>IT team </a:t>
            </a:r>
            <a:r>
              <a:rPr lang="en-US" sz="1100"/>
              <a:t>– you can:</a:t>
            </a:r>
          </a:p>
          <a:p>
            <a:pPr marL="171450" indent="-171450">
              <a:buFont typeface="Arial" panose="020B0604020202020204" pitchFamily="34" charset="0"/>
              <a:buChar char="•"/>
            </a:pPr>
            <a:r>
              <a:rPr lang="en-US" sz="1100"/>
              <a:t>Operate the service and environments at scale:</a:t>
            </a:r>
          </a:p>
          <a:p>
            <a:pPr lvl="1" indent="-171450">
              <a:buFont typeface="Courier New" panose="02070309020205020404" pitchFamily="49" charset="0"/>
              <a:buChar char="o"/>
            </a:pPr>
            <a:r>
              <a:rPr lang="en-US" sz="1100"/>
              <a:t>The service becomes the home for distributed workloads; you can connect with services running on Azure or on-premises or anywhere.</a:t>
            </a:r>
          </a:p>
          <a:p>
            <a:pPr lvl="1" indent="-171450">
              <a:buFont typeface="Courier New" panose="02070309020205020404" pitchFamily="49" charset="0"/>
              <a:buChar char="o"/>
            </a:pPr>
            <a:r>
              <a:rPr lang="en-US" sz="1100"/>
              <a:t>As you operate, you do not have to worry about middleware management.</a:t>
            </a:r>
          </a:p>
          <a:p>
            <a:pPr marL="171450" indent="-171450">
              <a:buFont typeface="Arial" panose="020B0604020202020204" pitchFamily="34" charset="0"/>
              <a:buChar char="•"/>
            </a:pPr>
            <a:r>
              <a:rPr lang="en-US" sz="1100"/>
              <a:t>Get unlimited scale.</a:t>
            </a:r>
          </a:p>
          <a:p>
            <a:pPr marL="171450" indent="-171450">
              <a:buFont typeface="Arial" panose="020B0604020202020204" pitchFamily="34" charset="0"/>
              <a:buChar char="•"/>
            </a:pPr>
            <a:r>
              <a:rPr lang="en-US" sz="1100"/>
              <a:t>Align your team’s roles and responsibilities to match your team structure using Azure RBAC</a:t>
            </a:r>
          </a:p>
          <a:p>
            <a:pPr marL="171450" indent="-171450">
              <a:buFont typeface="Arial" panose="020B0604020202020204" pitchFamily="34" charset="0"/>
              <a:buChar char="•"/>
            </a:pPr>
            <a:r>
              <a:rPr lang="en-US" sz="1100"/>
              <a:t>Apply policy management.</a:t>
            </a:r>
          </a:p>
          <a:p>
            <a:pPr marL="171450" indent="-171450">
              <a:buFont typeface="Arial" panose="020B0604020202020204" pitchFamily="34" charset="0"/>
              <a:buChar char="•"/>
            </a:pPr>
            <a:r>
              <a:rPr lang="en-US" sz="1100"/>
              <a:t>Monitor and automate end-to-end.</a:t>
            </a:r>
          </a:p>
          <a:p>
            <a:pPr marL="171450" indent="-171450">
              <a:buFont typeface="Arial" panose="020B0604020202020204" pitchFamily="34" charset="0"/>
              <a:buChar char="•"/>
            </a:pPr>
            <a:r>
              <a:rPr lang="en-US" sz="1100"/>
              <a:t>Also, implement charge-backs in line with your funding model.</a:t>
            </a:r>
          </a:p>
          <a:p>
            <a:endParaRPr lang="en-US" sz="1100"/>
          </a:p>
          <a:p>
            <a:r>
              <a:rPr lang="en-US" sz="1100"/>
              <a:t>If you are an </a:t>
            </a:r>
            <a:r>
              <a:rPr lang="en-US" sz="1100" b="1"/>
              <a:t>executive:</a:t>
            </a:r>
          </a:p>
          <a:p>
            <a:pPr marL="171450" indent="-171450">
              <a:buFont typeface="Arial" panose="020B0604020202020204" pitchFamily="34" charset="0"/>
              <a:buChar char="•"/>
            </a:pPr>
            <a:r>
              <a:rPr lang="en-US" sz="1100"/>
              <a:t>You have the essential need to minimize total cost of ownership, high availability, and plenty of head room to grow the workload.</a:t>
            </a:r>
          </a:p>
          <a:p>
            <a:pPr marL="171450" indent="-171450">
              <a:buFont typeface="Arial" panose="020B0604020202020204" pitchFamily="34" charset="0"/>
              <a:buChar char="•"/>
            </a:pPr>
            <a:r>
              <a:rPr lang="en-US" sz="1100"/>
              <a:t>You can harden your security using Azure’s security and be fully supported by Microsoft and VMware.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A034E2C-25BB-45CC-8306-1CF27C925544}"/>
              </a:ext>
            </a:extLst>
          </p:cNvPr>
          <p:cNvSpPr txBox="1"/>
          <p:nvPr/>
        </p:nvSpPr>
        <p:spPr>
          <a:xfrm>
            <a:off x="0" y="8990112"/>
            <a:ext cx="5183230" cy="215444"/>
          </a:xfrm>
          <a:prstGeom prst="rect">
            <a:avLst/>
          </a:prstGeom>
          <a:noFill/>
        </p:spPr>
        <p:txBody>
          <a:bodyPr wrap="square">
            <a:spAutoFit/>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etropolis" panose="00000500000000000000" pitchFamily="50" charset="0"/>
                <a:ea typeface="Segoe UI" pitchFamily="34" charset="0"/>
                <a:cs typeface="Segoe UI" pitchFamily="34" charset="0"/>
              </a:rPr>
              <a:t>© 2022 VMware Inc. and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8642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50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demonstrate the capabilities of </a:t>
            </a:r>
            <a:r>
              <a:rPr lang="en-US" b="1"/>
              <a:t>Azure Spring Apps Enterprise,</a:t>
            </a:r>
            <a:r>
              <a:rPr lang="en-US"/>
              <a:t> let’s consider a typical application with a frontend user interface and one or more backend APIs. </a:t>
            </a:r>
          </a:p>
          <a:p>
            <a:r>
              <a:rPr lang="en-US"/>
              <a:t>Such as application will need: </a:t>
            </a:r>
          </a:p>
          <a:p>
            <a:pPr marL="230188" lvl="1" indent="-230188">
              <a:buFont typeface="Arial" panose="020B0604020202020204" pitchFamily="34" charset="0"/>
              <a:buChar char="•"/>
            </a:pPr>
            <a:r>
              <a:rPr lang="en-US"/>
              <a:t>API gateway to route traffic to the correct components of the applications, and to enforce cross-cutting concerns, such as API endpoints that require the user to be logged in. </a:t>
            </a:r>
          </a:p>
          <a:p>
            <a:pPr marL="230188" lvl="1" indent="-230188">
              <a:buFont typeface="Arial" panose="020B0604020202020204" pitchFamily="34" charset="0"/>
              <a:buChar char="•"/>
            </a:pPr>
            <a:r>
              <a:rPr lang="en-US"/>
              <a:t>Identity provider that can be used to log in users into the application. </a:t>
            </a:r>
          </a:p>
          <a:p>
            <a:pPr marL="230188" lvl="1" indent="-230188">
              <a:buFont typeface="Arial" panose="020B0604020202020204" pitchFamily="34" charset="0"/>
              <a:buChar char="•"/>
            </a:pPr>
            <a:r>
              <a:rPr lang="en-US"/>
              <a:t>One or more databases for each of the backend APIs that are part of the application. </a:t>
            </a:r>
          </a:p>
          <a:p>
            <a:pPr marL="230188" lvl="1" indent="-230188">
              <a:buFont typeface="Arial" panose="020B0604020202020204" pitchFamily="34" charset="0"/>
              <a:buChar char="•"/>
            </a:pPr>
            <a:r>
              <a:rPr lang="en-US"/>
              <a:t>Comply with information security policies that all sensitive configurations, such as passwords, and API keys, be stored in a secure secrets management solution. </a:t>
            </a:r>
          </a:p>
          <a:p>
            <a:pPr marL="171450" lvl="0" indent="-171450">
              <a:buFont typeface="Arial" panose="020B0604020202020204" pitchFamily="34" charset="0"/>
              <a:buChar char="•"/>
            </a:pPr>
            <a:endParaRPr lang="en-US"/>
          </a:p>
          <a:p>
            <a:r>
              <a:rPr lang="en-US"/>
              <a:t>We will also need a way to implement continued delivery for the application and its components, so we will need great solutions for: </a:t>
            </a:r>
          </a:p>
          <a:p>
            <a:pPr marL="230188" lvl="1" indent="-230188">
              <a:buFont typeface="Arial" panose="020B0604020202020204" pitchFamily="34" charset="0"/>
              <a:buChar char="•"/>
            </a:pPr>
            <a:r>
              <a:rPr lang="en-US"/>
              <a:t>Automating for deploying the application. </a:t>
            </a:r>
          </a:p>
          <a:p>
            <a:pPr marL="230188" lvl="1" indent="-230188">
              <a:buFont typeface="Arial" panose="020B0604020202020204" pitchFamily="34" charset="0"/>
              <a:buChar char="•"/>
            </a:pPr>
            <a:r>
              <a:rPr lang="en-US"/>
              <a:t>Monitoring to support troubleshooting, planning capacities, and keeping an eye on production. </a:t>
            </a:r>
          </a:p>
          <a:p>
            <a:pPr marL="230188" lvl="1" indent="-230188">
              <a:buFont typeface="Arial" panose="020B0604020202020204" pitchFamily="34" charset="0"/>
              <a:buChar char="•"/>
            </a:pPr>
            <a:r>
              <a:rPr lang="en-US"/>
              <a:t>Runtime that can auto-scale application components based on demand.</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395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will now go through a demo of the functionality of the ACME store application that implements the typical architecture we just discussed, so we can zoom in on each of the capabilities of Azure Spring Apps Enterprise.</a:t>
            </a:r>
            <a:br>
              <a:rPr lang="en-US"/>
            </a:br>
            <a:r>
              <a:rPr lang="en-US"/>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[Place demo video 00:00 to 01:17 after this slide]</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93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ACME fitness is a polyglot application that has V written in: </a:t>
            </a:r>
          </a:p>
          <a:p>
            <a:pPr marL="628650" lvl="1" indent="-171450">
              <a:buFont typeface="Arial" panose="020B0604020202020204" pitchFamily="34" charset="0"/>
              <a:buChar char="•"/>
            </a:pPr>
            <a:r>
              <a:rPr lang="en-US"/>
              <a:t>Primarily Java Spring Boot API.</a:t>
            </a:r>
          </a:p>
          <a:p>
            <a:pPr marL="628650" lvl="1" indent="-171450">
              <a:buFont typeface="Arial" panose="020B0604020202020204" pitchFamily="34" charset="0"/>
              <a:buChar char="•"/>
            </a:pPr>
            <a:r>
              <a:rPr lang="en-US"/>
              <a:t>Secondary services are in Python and C#.</a:t>
            </a:r>
          </a:p>
          <a:p>
            <a:pPr marL="628650" lvl="1" indent="-171450">
              <a:buFont typeface="Arial" panose="020B0604020202020204" pitchFamily="34" charset="0"/>
              <a:buChar char="•"/>
            </a:pPr>
            <a:r>
              <a:rPr lang="en-US"/>
              <a:t>Java Script and HTML5 UI. </a:t>
            </a:r>
          </a:p>
          <a:p>
            <a:pPr marL="628650" lvl="1" indent="-171450">
              <a:buFont typeface="Arial" panose="020B0604020202020204" pitchFamily="34" charset="0"/>
              <a:buChar char="•"/>
            </a:pPr>
            <a:endParaRPr lang="en-US"/>
          </a:p>
          <a:p>
            <a:pPr marL="171450" indent="-171450">
              <a:buFont typeface="Arial" panose="020B0604020202020204" pitchFamily="34" charset="0"/>
              <a:buChar char="•"/>
            </a:pPr>
            <a:r>
              <a:rPr lang="en-US"/>
              <a:t>Spring Apps Gateway with commercial filter is used to route traffic and secure the endpoints of the applications. </a:t>
            </a:r>
          </a:p>
          <a:p>
            <a:pPr marL="171450" indent="-171450">
              <a:buFont typeface="Arial" panose="020B0604020202020204" pitchFamily="34" charset="0"/>
              <a:buChar char="•"/>
            </a:pPr>
            <a:r>
              <a:rPr lang="en-US"/>
              <a:t>Azure Active Directory is used as the identity provider to manage logins into the application. </a:t>
            </a:r>
          </a:p>
          <a:p>
            <a:pPr marL="171450" indent="-171450">
              <a:buFont typeface="Arial" panose="020B0604020202020204" pitchFamily="34" charset="0"/>
              <a:buChar char="•"/>
            </a:pPr>
            <a:r>
              <a:rPr lang="en-US"/>
              <a:t>PostgreSQL is used as the backend database for the various APIs. </a:t>
            </a:r>
          </a:p>
          <a:p>
            <a:pPr marL="171450" indent="-171450">
              <a:buFont typeface="Arial" panose="020B0604020202020204" pitchFamily="34" charset="0"/>
              <a:buChar char="•"/>
            </a:pPr>
            <a:r>
              <a:rPr lang="en-US"/>
              <a:t>Azure Key Vault is used to store the application secrets.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Azure Spring Apps Enterprise is used to easily automate application deployment, motioning, and scaling. </a:t>
            </a:r>
          </a:p>
          <a:p>
            <a:pPr marL="171450" indent="-171450">
              <a:buFont typeface="Arial" panose="020B0604020202020204" pitchFamily="34" charset="0"/>
              <a:buChar char="•"/>
            </a:pPr>
            <a:endParaRPr lang="en-US"/>
          </a:p>
          <a:p>
            <a:r>
              <a:rPr lang="en-US"/>
              <a:t>Let’s now see how to create an instance of Azure Spring Apps Enterprise and how to deploy apps to it.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865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926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9DF3-6644-0B77-6538-7E7BCC9838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BC1FB9-EE81-90C3-7B2C-65F9488C5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3F5AE16-CB2F-35BE-82D1-BB1E9B6E568C}"/>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657F8315-153A-1960-7237-50321A01B9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F8A947-CCE7-3010-F835-64AB87774AAD}"/>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817909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F16D-C238-37C3-5F85-7E938E5B61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23FE91-C857-01B0-4A70-C97E29760F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6AE20C-2FDA-4A81-2861-2599F0A9B689}"/>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3CE882BB-C7BF-4BBE-AB06-A6F72ECC72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182024-B130-F1B4-778A-6A7C80360739}"/>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4053917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C30E42-4585-7E24-37BF-58F4AF202E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F8E9A3-0899-B1DD-6EE2-1514B73AAD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74F55-2C37-D058-4F31-5C864AC2B1ED}"/>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080F8BB8-FFE0-ED8E-FC4A-DDE09CB6F5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357B4-FD2A-33EF-302B-D11EE2A9EF0A}"/>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4078109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ooter Only - No Backgroun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473341-CA52-5F6E-4757-CF229D710015}"/>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1DDD9CE9-9DED-750F-17AB-6FCE1B4C0A72}"/>
              </a:ext>
            </a:extLst>
          </p:cNvPr>
          <p:cNvSpPr>
            <a:spLocks noGrp="1"/>
          </p:cNvSpPr>
          <p:nvPr>
            <p:ph type="ftr" sz="quarter" idx="11"/>
          </p:nvPr>
        </p:nvSpPr>
        <p:spPr/>
        <p:txBody>
          <a:bodyPr/>
          <a:lstStyle/>
          <a:p>
            <a:r>
              <a:rPr lang="en-US"/>
              <a:t>©2022 VMware, Inc. and Microsoft Corporation. All rights reserved.</a:t>
            </a:r>
          </a:p>
        </p:txBody>
      </p:sp>
      <p:grpSp>
        <p:nvGrpSpPr>
          <p:cNvPr id="5" name="Google Shape;163;p17">
            <a:extLst>
              <a:ext uri="{FF2B5EF4-FFF2-40B4-BE49-F238E27FC236}">
                <a16:creationId xmlns:a16="http://schemas.microsoft.com/office/drawing/2014/main" id="{F235F25C-489C-2F66-4786-D0DEB9800BC6}"/>
              </a:ext>
            </a:extLst>
          </p:cNvPr>
          <p:cNvGrpSpPr/>
          <p:nvPr userDrawn="1"/>
        </p:nvGrpSpPr>
        <p:grpSpPr>
          <a:xfrm>
            <a:off x="616212" y="6287351"/>
            <a:ext cx="1936489" cy="365124"/>
            <a:chOff x="342906" y="-1290685"/>
            <a:chExt cx="1856560" cy="350055"/>
          </a:xfrm>
        </p:grpSpPr>
        <p:sp>
          <p:nvSpPr>
            <p:cNvPr id="6" name="Google Shape;164;p17">
              <a:extLst>
                <a:ext uri="{FF2B5EF4-FFF2-40B4-BE49-F238E27FC236}">
                  <a16:creationId xmlns:a16="http://schemas.microsoft.com/office/drawing/2014/main" id="{8C7825B8-889B-74D7-9B87-2E986B297897}"/>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7" name="Google Shape;165;p17">
              <a:extLst>
                <a:ext uri="{FF2B5EF4-FFF2-40B4-BE49-F238E27FC236}">
                  <a16:creationId xmlns:a16="http://schemas.microsoft.com/office/drawing/2014/main" id="{A5B81C35-2A6C-F226-BCA5-3D490BB04F3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6;p17">
              <a:extLst>
                <a:ext uri="{FF2B5EF4-FFF2-40B4-BE49-F238E27FC236}">
                  <a16:creationId xmlns:a16="http://schemas.microsoft.com/office/drawing/2014/main" id="{E4C4CF72-E8BE-0BA7-9B03-CA4465C9F37A}"/>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7;p17">
              <a:extLst>
                <a:ext uri="{FF2B5EF4-FFF2-40B4-BE49-F238E27FC236}">
                  <a16:creationId xmlns:a16="http://schemas.microsoft.com/office/drawing/2014/main" id="{9967695A-0318-289F-3AB0-6A49C47E35AF}"/>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8;p17">
              <a:extLst>
                <a:ext uri="{FF2B5EF4-FFF2-40B4-BE49-F238E27FC236}">
                  <a16:creationId xmlns:a16="http://schemas.microsoft.com/office/drawing/2014/main" id="{0CD8404D-11A4-4B91-F99C-CE3A4E15FC0A}"/>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9;p17">
              <a:extLst>
                <a:ext uri="{FF2B5EF4-FFF2-40B4-BE49-F238E27FC236}">
                  <a16:creationId xmlns:a16="http://schemas.microsoft.com/office/drawing/2014/main" id="{971DAFDC-AE1E-30B2-DA56-CA7151FCEEC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70;p17">
              <a:extLst>
                <a:ext uri="{FF2B5EF4-FFF2-40B4-BE49-F238E27FC236}">
                  <a16:creationId xmlns:a16="http://schemas.microsoft.com/office/drawing/2014/main" id="{BC3838BF-4B49-A3E0-1A8B-1BEC71DE96DC}"/>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1;p17">
              <a:extLst>
                <a:ext uri="{FF2B5EF4-FFF2-40B4-BE49-F238E27FC236}">
                  <a16:creationId xmlns:a16="http://schemas.microsoft.com/office/drawing/2014/main" id="{D243EA55-DFB1-BBDF-C27A-7DA99624432C}"/>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2;p17">
              <a:extLst>
                <a:ext uri="{FF2B5EF4-FFF2-40B4-BE49-F238E27FC236}">
                  <a16:creationId xmlns:a16="http://schemas.microsoft.com/office/drawing/2014/main" id="{9CDA187A-6539-17F7-8DF3-D4D055F1F0D7}"/>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3;p17">
              <a:extLst>
                <a:ext uri="{FF2B5EF4-FFF2-40B4-BE49-F238E27FC236}">
                  <a16:creationId xmlns:a16="http://schemas.microsoft.com/office/drawing/2014/main" id="{92F6EAAE-8165-CAD6-5E98-994B16DC8407}"/>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4;p17">
              <a:extLst>
                <a:ext uri="{FF2B5EF4-FFF2-40B4-BE49-F238E27FC236}">
                  <a16:creationId xmlns:a16="http://schemas.microsoft.com/office/drawing/2014/main" id="{C19D8526-6E74-747E-49F6-66D3C890250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5;p17">
              <a:extLst>
                <a:ext uri="{FF2B5EF4-FFF2-40B4-BE49-F238E27FC236}">
                  <a16:creationId xmlns:a16="http://schemas.microsoft.com/office/drawing/2014/main" id="{450CE3FD-CA4B-16E7-E5CB-BFC8314EDF3A}"/>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6;p17">
              <a:extLst>
                <a:ext uri="{FF2B5EF4-FFF2-40B4-BE49-F238E27FC236}">
                  <a16:creationId xmlns:a16="http://schemas.microsoft.com/office/drawing/2014/main" id="{42E3636F-BD8D-075B-9D6E-94A189FD4A62}"/>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19" name="Gradient-colored box">
            <a:extLst>
              <a:ext uri="{FF2B5EF4-FFF2-40B4-BE49-F238E27FC236}">
                <a16:creationId xmlns:a16="http://schemas.microsoft.com/office/drawing/2014/main" id="{4F9EABA8-0D44-FB84-DEC6-9688F56F268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2784335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7" name="Google Shape;163;p17">
            <a:extLst>
              <a:ext uri="{FF2B5EF4-FFF2-40B4-BE49-F238E27FC236}">
                <a16:creationId xmlns:a16="http://schemas.microsoft.com/office/drawing/2014/main" id="{4F36191C-C076-9611-AE55-9EF405FC9101}"/>
              </a:ext>
            </a:extLst>
          </p:cNvPr>
          <p:cNvGrpSpPr/>
          <p:nvPr/>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5E977884-176D-E11B-FC5A-F74BA748286B}"/>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20893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Subtitle - 3/4 Horizontal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43F83C8B-2317-F929-521D-E7039BE03E55}"/>
              </a:ext>
            </a:extLst>
          </p:cNvPr>
          <p:cNvSpPr/>
          <p:nvPr userDrawn="1"/>
        </p:nvSpPr>
        <p:spPr>
          <a:xfrm>
            <a:off x="-57888" y="2514600"/>
            <a:ext cx="12249888" cy="3657600"/>
          </a:xfrm>
          <a:prstGeom prst="rect">
            <a:avLst/>
          </a:pr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9C05D987-C195-332F-B104-CF5C08C5667A}"/>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1AF26708-C207-7543-5A06-16703676C50D}"/>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F9CAC83F-0B07-9DE7-46FA-7D31474E51C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3797ECD8-4A6A-B626-7D72-95386C56AA8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649144F2-2A9B-58C3-2983-4ED4990AD088}"/>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1C172BBA-3580-2687-E4DE-393E7EBC03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C79793B0-F1F6-909C-C87A-CFC147C2A4CC}"/>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23DDD4B6-DE8B-8A80-66B7-12D422C6B9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DB69D094-375F-BF8B-14E9-78A2F8B41836}"/>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48AB33FD-3CD1-9237-FCE1-6FA735C8E527}"/>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416829C5-BBCA-5445-8A4B-A5EE6CB49F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93CC6F99-C2C0-F67A-FBCD-29DD279EE1DD}"/>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63331B8C-708C-F6DC-B855-F58B402A5FB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20701445-93BD-A67C-9A6F-C809AD387DA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F0B8B175-C06F-6644-3FDB-821E563B4298}"/>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21C4649F-EF3C-768B-7D80-624765FE63C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41317693-6153-7399-16A1-4179805DE5B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7B136B2-7FF2-C7CB-0594-332E78E848FE}"/>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324BA00E-DE38-2CE9-BEF4-242CA2E195E6}"/>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3129967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Section Head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69742F-63CF-F030-1686-09A5C683036B}"/>
              </a:ext>
            </a:extLst>
          </p:cNvPr>
          <p:cNvSpPr>
            <a:spLocks noGrp="1"/>
          </p:cNvSpPr>
          <p:nvPr>
            <p:ph type="sldNum" idx="10"/>
          </p:nvPr>
        </p:nvSpPr>
        <p:spPr/>
        <p:txBody>
          <a:bodyPr/>
          <a:lstStyle/>
          <a:p>
            <a:fld id="{A97643B4-7E4B-4B54-B9D9-996C2BB08E98}" type="slidenum">
              <a:rPr lang="en-US" smtClean="0"/>
              <a:t>‹#›</a:t>
            </a:fld>
            <a:endParaRPr lang="en-US"/>
          </a:p>
        </p:txBody>
      </p:sp>
      <p:pic>
        <p:nvPicPr>
          <p:cNvPr id="28" name="Picture 27">
            <a:extLst>
              <a:ext uri="{FF2B5EF4-FFF2-40B4-BE49-F238E27FC236}">
                <a16:creationId xmlns:a16="http://schemas.microsoft.com/office/drawing/2014/main" id="{76D53E7D-32C3-06C9-540D-8CF7B6BA9C23}"/>
              </a:ext>
            </a:extLst>
          </p:cNvPr>
          <p:cNvPicPr>
            <a:picLocks noChangeAspect="1"/>
          </p:cNvPicPr>
          <p:nvPr/>
        </p:nvPicPr>
        <p:blipFill>
          <a:blip r:embed="rId2">
            <a:extLst>
              <a:ext uri="{28A0092B-C50C-407E-A947-70E740481C1C}">
                <a14:useLocalDpi xmlns:a14="http://schemas.microsoft.com/office/drawing/2010/main" val="0"/>
              </a:ext>
            </a:extLst>
          </a:blip>
          <a:srcRect l="11510" r="11510"/>
          <a:stretch/>
        </p:blipFill>
        <p:spPr>
          <a:xfrm>
            <a:off x="4275606" y="0"/>
            <a:ext cx="7916394" cy="6858000"/>
          </a:xfrm>
          <a:custGeom>
            <a:avLst/>
            <a:gdLst>
              <a:gd name="connsiteX0" fmla="*/ 6878519 w 7914332"/>
              <a:gd name="connsiteY0" fmla="*/ 0 h 6858000"/>
              <a:gd name="connsiteX1" fmla="*/ 7914332 w 7914332"/>
              <a:gd name="connsiteY1" fmla="*/ 0 h 6858000"/>
              <a:gd name="connsiteX2" fmla="*/ 7914332 w 7914332"/>
              <a:gd name="connsiteY2" fmla="*/ 3819766 h 6858000"/>
              <a:gd name="connsiteX3" fmla="*/ 4867007 w 7914332"/>
              <a:gd name="connsiteY3" fmla="*/ 6858000 h 6858000"/>
              <a:gd name="connsiteX4" fmla="*/ 0 w 791433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4332" h="6858000">
                <a:moveTo>
                  <a:pt x="6878519" y="0"/>
                </a:moveTo>
                <a:lnTo>
                  <a:pt x="7914332" y="0"/>
                </a:lnTo>
                <a:lnTo>
                  <a:pt x="7914332" y="3819766"/>
                </a:lnTo>
                <a:lnTo>
                  <a:pt x="4867007" y="6858000"/>
                </a:lnTo>
                <a:lnTo>
                  <a:pt x="0" y="6858000"/>
                </a:lnTo>
                <a:close/>
              </a:path>
            </a:pathLst>
          </a:custGeom>
        </p:spPr>
      </p:pic>
      <p:sp>
        <p:nvSpPr>
          <p:cNvPr id="9" name="Title 8">
            <a:extLst>
              <a:ext uri="{FF2B5EF4-FFF2-40B4-BE49-F238E27FC236}">
                <a16:creationId xmlns:a16="http://schemas.microsoft.com/office/drawing/2014/main" id="{C92672D3-1684-A66A-551F-8D45B9343A9E}"/>
              </a:ext>
            </a:extLst>
          </p:cNvPr>
          <p:cNvSpPr>
            <a:spLocks noGrp="1"/>
          </p:cNvSpPr>
          <p:nvPr>
            <p:ph type="title"/>
          </p:nvPr>
        </p:nvSpPr>
        <p:spPr>
          <a:xfrm>
            <a:off x="609600" y="1143000"/>
            <a:ext cx="7772400" cy="914400"/>
          </a:xfrm>
        </p:spPr>
        <p:txBody>
          <a:bodyPr anchor="b"/>
          <a:lstStyle/>
          <a:p>
            <a:r>
              <a:rPr lang="en-US"/>
              <a:t>Click to edit Master title style</a:t>
            </a:r>
          </a:p>
        </p:txBody>
      </p:sp>
      <p:sp>
        <p:nvSpPr>
          <p:cNvPr id="11" name="Text Placeholder 10">
            <a:extLst>
              <a:ext uri="{FF2B5EF4-FFF2-40B4-BE49-F238E27FC236}">
                <a16:creationId xmlns:a16="http://schemas.microsoft.com/office/drawing/2014/main" id="{406ACD77-32B5-3436-3744-24E8200AC4DA}"/>
              </a:ext>
            </a:extLst>
          </p:cNvPr>
          <p:cNvSpPr>
            <a:spLocks noGrp="1"/>
          </p:cNvSpPr>
          <p:nvPr>
            <p:ph type="body" sz="quarter" idx="12"/>
          </p:nvPr>
        </p:nvSpPr>
        <p:spPr>
          <a:xfrm>
            <a:off x="609600" y="2057401"/>
            <a:ext cx="64008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VMware&amp;MS Logo">
            <a:extLst>
              <a:ext uri="{FF2B5EF4-FFF2-40B4-BE49-F238E27FC236}">
                <a16:creationId xmlns:a16="http://schemas.microsoft.com/office/drawing/2014/main" id="{2AF347AB-7E7E-CF69-7A30-6F034745A302}"/>
              </a:ext>
            </a:extLst>
          </p:cNvPr>
          <p:cNvGrpSpPr/>
          <p:nvPr/>
        </p:nvGrpSpPr>
        <p:grpSpPr>
          <a:xfrm>
            <a:off x="616212" y="6287351"/>
            <a:ext cx="1936489" cy="365124"/>
            <a:chOff x="342906" y="-1290685"/>
            <a:chExt cx="1856560" cy="350055"/>
          </a:xfrm>
        </p:grpSpPr>
        <p:sp>
          <p:nvSpPr>
            <p:cNvPr id="13" name="Google Shape;164;p17">
              <a:extLst>
                <a:ext uri="{FF2B5EF4-FFF2-40B4-BE49-F238E27FC236}">
                  <a16:creationId xmlns:a16="http://schemas.microsoft.com/office/drawing/2014/main" id="{58CDFEE7-669F-EF03-FACF-7C4687E9B73F}"/>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65;p17">
              <a:extLst>
                <a:ext uri="{FF2B5EF4-FFF2-40B4-BE49-F238E27FC236}">
                  <a16:creationId xmlns:a16="http://schemas.microsoft.com/office/drawing/2014/main" id="{3264AA1B-AAB0-936E-D8F5-4568D4380EC9}"/>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66;p17">
              <a:extLst>
                <a:ext uri="{FF2B5EF4-FFF2-40B4-BE49-F238E27FC236}">
                  <a16:creationId xmlns:a16="http://schemas.microsoft.com/office/drawing/2014/main" id="{B0DD13AE-E37E-F2DB-EBD5-D5347FD86B22}"/>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67;p17">
              <a:extLst>
                <a:ext uri="{FF2B5EF4-FFF2-40B4-BE49-F238E27FC236}">
                  <a16:creationId xmlns:a16="http://schemas.microsoft.com/office/drawing/2014/main" id="{230C382E-81F2-487A-F59E-0D2BA087D98C}"/>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68;p17">
              <a:extLst>
                <a:ext uri="{FF2B5EF4-FFF2-40B4-BE49-F238E27FC236}">
                  <a16:creationId xmlns:a16="http://schemas.microsoft.com/office/drawing/2014/main" id="{67987F97-8B77-E212-6E59-2F7BEA8213EA}"/>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69;p17">
              <a:extLst>
                <a:ext uri="{FF2B5EF4-FFF2-40B4-BE49-F238E27FC236}">
                  <a16:creationId xmlns:a16="http://schemas.microsoft.com/office/drawing/2014/main" id="{780DB87C-4AE4-9449-BEF2-4055AC8FC081}"/>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0;p17">
              <a:extLst>
                <a:ext uri="{FF2B5EF4-FFF2-40B4-BE49-F238E27FC236}">
                  <a16:creationId xmlns:a16="http://schemas.microsoft.com/office/drawing/2014/main" id="{710FCF6E-66D2-E543-10B4-6ACA60AEF16D}"/>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1;p17">
              <a:extLst>
                <a:ext uri="{FF2B5EF4-FFF2-40B4-BE49-F238E27FC236}">
                  <a16:creationId xmlns:a16="http://schemas.microsoft.com/office/drawing/2014/main" id="{E21B666F-AC19-E31A-9E7E-76A6F24CCFEB}"/>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2;p17">
              <a:extLst>
                <a:ext uri="{FF2B5EF4-FFF2-40B4-BE49-F238E27FC236}">
                  <a16:creationId xmlns:a16="http://schemas.microsoft.com/office/drawing/2014/main" id="{C0A3597A-6352-661E-CC14-BFF1774A5DDF}"/>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2" name="Google Shape;173;p17">
              <a:extLst>
                <a:ext uri="{FF2B5EF4-FFF2-40B4-BE49-F238E27FC236}">
                  <a16:creationId xmlns:a16="http://schemas.microsoft.com/office/drawing/2014/main" id="{C1F8702D-C346-A752-3B3C-817A639F7207}"/>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3" name="Google Shape;174;p17">
              <a:extLst>
                <a:ext uri="{FF2B5EF4-FFF2-40B4-BE49-F238E27FC236}">
                  <a16:creationId xmlns:a16="http://schemas.microsoft.com/office/drawing/2014/main" id="{8ED18E15-ADCA-13B8-CE09-A883EA2E4E80}"/>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4" name="Google Shape;175;p17">
              <a:extLst>
                <a:ext uri="{FF2B5EF4-FFF2-40B4-BE49-F238E27FC236}">
                  <a16:creationId xmlns:a16="http://schemas.microsoft.com/office/drawing/2014/main" id="{873ADFAB-FA27-AC56-88E7-C535008F1769}"/>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5" name="Google Shape;176;p17">
              <a:extLst>
                <a:ext uri="{FF2B5EF4-FFF2-40B4-BE49-F238E27FC236}">
                  <a16:creationId xmlns:a16="http://schemas.microsoft.com/office/drawing/2014/main" id="{09C9392B-4069-1E54-2DA2-E7731C43B8A0}"/>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sp>
        <p:nvSpPr>
          <p:cNvPr id="10" name="Angle template" hidden="1">
            <a:extLst>
              <a:ext uri="{FF2B5EF4-FFF2-40B4-BE49-F238E27FC236}">
                <a16:creationId xmlns:a16="http://schemas.microsoft.com/office/drawing/2014/main" id="{B9178A37-81E5-9BF5-44F1-690C6685C04A}"/>
              </a:ext>
            </a:extLst>
          </p:cNvPr>
          <p:cNvSpPr/>
          <p:nvPr/>
        </p:nvSpPr>
        <p:spPr>
          <a:xfrm>
            <a:off x="-131606" y="364653"/>
            <a:ext cx="10601743" cy="7407747"/>
          </a:xfrm>
          <a:custGeom>
            <a:avLst/>
            <a:gdLst/>
            <a:ahLst/>
            <a:cxnLst/>
            <a:rect l="l" t="t" r="r" b="b"/>
            <a:pathLst>
              <a:path w="293494" h="205739" extrusionOk="0">
                <a:moveTo>
                  <a:pt x="420" y="0"/>
                </a:moveTo>
                <a:lnTo>
                  <a:pt x="293494" y="0"/>
                </a:lnTo>
                <a:lnTo>
                  <a:pt x="87754" y="205739"/>
                </a:lnTo>
                <a:lnTo>
                  <a:pt x="0" y="205739"/>
                </a:lnTo>
                <a:close/>
              </a:path>
            </a:pathLst>
          </a:custGeom>
          <a:solidFill>
            <a:srgbClr val="FF0000"/>
          </a:solidFill>
          <a:ln>
            <a:noFill/>
          </a:ln>
        </p:spPr>
      </p:sp>
      <p:sp>
        <p:nvSpPr>
          <p:cNvPr id="29" name="Freeform: Shape 28">
            <a:extLst>
              <a:ext uri="{FF2B5EF4-FFF2-40B4-BE49-F238E27FC236}">
                <a16:creationId xmlns:a16="http://schemas.microsoft.com/office/drawing/2014/main" id="{CA9AADDC-A0F5-5C30-4888-4841D6529E66}"/>
              </a:ext>
              <a:ext uri="{C183D7F6-B498-43B3-948B-1728B52AA6E4}">
                <adec:decorative xmlns:adec="http://schemas.microsoft.com/office/drawing/2017/decorative" val="1"/>
              </a:ext>
            </a:extLst>
          </p:cNvPr>
          <p:cNvSpPr>
            <a:spLocks/>
          </p:cNvSpPr>
          <p:nvPr/>
        </p:nvSpPr>
        <p:spPr>
          <a:xfrm rot="2700000">
            <a:off x="9362678" y="1762435"/>
            <a:ext cx="2434669" cy="6990732"/>
          </a:xfrm>
          <a:custGeom>
            <a:avLst/>
            <a:gdLst>
              <a:gd name="connsiteX0" fmla="*/ 7431 w 1732919"/>
              <a:gd name="connsiteY0" fmla="*/ 0 h 4974482"/>
              <a:gd name="connsiteX1" fmla="*/ 1732919 w 1732919"/>
              <a:gd name="connsiteY1" fmla="*/ 1725488 h 4974482"/>
              <a:gd name="connsiteX2" fmla="*/ 1730651 w 1732919"/>
              <a:gd name="connsiteY2" fmla="*/ 3243832 h 4974482"/>
              <a:gd name="connsiteX3" fmla="*/ 0 w 1732919"/>
              <a:gd name="connsiteY3" fmla="*/ 4974482 h 4974482"/>
            </a:gdLst>
            <a:ahLst/>
            <a:cxnLst>
              <a:cxn ang="0">
                <a:pos x="connsiteX0" y="connsiteY0"/>
              </a:cxn>
              <a:cxn ang="0">
                <a:pos x="connsiteX1" y="connsiteY1"/>
              </a:cxn>
              <a:cxn ang="0">
                <a:pos x="connsiteX2" y="connsiteY2"/>
              </a:cxn>
              <a:cxn ang="0">
                <a:pos x="connsiteX3" y="connsiteY3"/>
              </a:cxn>
            </a:cxnLst>
            <a:rect l="l" t="t" r="r" b="b"/>
            <a:pathLst>
              <a:path w="1732919" h="4974482">
                <a:moveTo>
                  <a:pt x="7431" y="0"/>
                </a:moveTo>
                <a:lnTo>
                  <a:pt x="1732919" y="1725488"/>
                </a:lnTo>
                <a:lnTo>
                  <a:pt x="1730651" y="3243832"/>
                </a:lnTo>
                <a:lnTo>
                  <a:pt x="0" y="4974482"/>
                </a:lnTo>
                <a:close/>
              </a:path>
            </a:pathLst>
          </a:custGeom>
          <a:gradFill>
            <a:gsLst>
              <a:gs pos="0">
                <a:srgbClr val="FFFFFF"/>
              </a:gs>
              <a:gs pos="100000">
                <a:schemeClr val="bg1">
                  <a:alpha val="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4" name="Footer Placeholder 3">
            <a:extLst>
              <a:ext uri="{FF2B5EF4-FFF2-40B4-BE49-F238E27FC236}">
                <a16:creationId xmlns:a16="http://schemas.microsoft.com/office/drawing/2014/main" id="{21DE2ACF-C85C-1097-811B-5E01D26FB9C0}"/>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4073208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Subtitle - Horizontal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43F83C8B-2317-F929-521D-E7039BE03E55}"/>
              </a:ext>
            </a:extLst>
          </p:cNvPr>
          <p:cNvSpPr/>
          <p:nvPr userDrawn="1"/>
        </p:nvSpPr>
        <p:spPr>
          <a:xfrm>
            <a:off x="-57888" y="1600200"/>
            <a:ext cx="12249888" cy="4572000"/>
          </a:xfrm>
          <a:prstGeom prst="rect">
            <a:avLst/>
          </a:pr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9C05D987-C195-332F-B104-CF5C08C5667A}"/>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1AF26708-C207-7543-5A06-16703676C50D}"/>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F9CAC83F-0B07-9DE7-46FA-7D31474E51C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3797ECD8-4A6A-B626-7D72-95386C56AA8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649144F2-2A9B-58C3-2983-4ED4990AD088}"/>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1C172BBA-3580-2687-E4DE-393E7EBC03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C79793B0-F1F6-909C-C87A-CFC147C2A4CC}"/>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23DDD4B6-DE8B-8A80-66B7-12D422C6B9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DB69D094-375F-BF8B-14E9-78A2F8B41836}"/>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48AB33FD-3CD1-9237-FCE1-6FA735C8E527}"/>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416829C5-BBCA-5445-8A4B-A5EE6CB49F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93CC6F99-C2C0-F67A-FBCD-29DD279EE1DD}"/>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63331B8C-708C-F6DC-B855-F58B402A5FB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20701445-93BD-A67C-9A6F-C809AD387DA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F0B8B175-C06F-6644-3FDB-821E563B4298}"/>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21C4649F-EF3C-768B-7D80-624765FE63C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41317693-6153-7399-16A1-4179805DE5B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7B136B2-7FF2-C7CB-0594-332E78E848FE}"/>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324BA00E-DE38-2CE9-BEF4-242CA2E195E6}"/>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363737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Content Balanced">
    <p:spTree>
      <p:nvGrpSpPr>
        <p:cNvPr id="1" name=""/>
        <p:cNvGrpSpPr/>
        <p:nvPr/>
      </p:nvGrpSpPr>
      <p:grpSpPr>
        <a:xfrm>
          <a:off x="0" y="0"/>
          <a:ext cx="0" cy="0"/>
          <a:chOff x="0" y="0"/>
          <a:chExt cx="0" cy="0"/>
        </a:xfrm>
      </p:grpSpPr>
      <p:sp>
        <p:nvSpPr>
          <p:cNvPr id="13" name="Google Shape;388;p24">
            <a:extLst>
              <a:ext uri="{FF2B5EF4-FFF2-40B4-BE49-F238E27FC236}">
                <a16:creationId xmlns:a16="http://schemas.microsoft.com/office/drawing/2014/main" id="{9D44D726-F033-C1C8-2463-2E93B605CE4D}"/>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14" name="Google Shape;163;p17">
            <a:extLst>
              <a:ext uri="{FF2B5EF4-FFF2-40B4-BE49-F238E27FC236}">
                <a16:creationId xmlns:a16="http://schemas.microsoft.com/office/drawing/2014/main" id="{F94435B3-ED74-2AD1-5BE7-692C3F29555D}"/>
              </a:ext>
            </a:extLst>
          </p:cNvPr>
          <p:cNvGrpSpPr/>
          <p:nvPr/>
        </p:nvGrpSpPr>
        <p:grpSpPr>
          <a:xfrm>
            <a:off x="616212" y="6287351"/>
            <a:ext cx="1936489" cy="365124"/>
            <a:chOff x="342906" y="-1290685"/>
            <a:chExt cx="1856560" cy="350055"/>
          </a:xfrm>
        </p:grpSpPr>
        <p:sp>
          <p:nvSpPr>
            <p:cNvPr id="15" name="Google Shape;164;p17">
              <a:extLst>
                <a:ext uri="{FF2B5EF4-FFF2-40B4-BE49-F238E27FC236}">
                  <a16:creationId xmlns:a16="http://schemas.microsoft.com/office/drawing/2014/main" id="{6D9DB341-D397-D9B4-A623-D2272A7B42FD}"/>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65;p17">
              <a:extLst>
                <a:ext uri="{FF2B5EF4-FFF2-40B4-BE49-F238E27FC236}">
                  <a16:creationId xmlns:a16="http://schemas.microsoft.com/office/drawing/2014/main" id="{D24F737F-93AF-185B-6C58-1DC3794C7133}"/>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66;p17">
              <a:extLst>
                <a:ext uri="{FF2B5EF4-FFF2-40B4-BE49-F238E27FC236}">
                  <a16:creationId xmlns:a16="http://schemas.microsoft.com/office/drawing/2014/main" id="{CF205EE7-4D3B-7445-295E-D0858020F66C}"/>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67;p17">
              <a:extLst>
                <a:ext uri="{FF2B5EF4-FFF2-40B4-BE49-F238E27FC236}">
                  <a16:creationId xmlns:a16="http://schemas.microsoft.com/office/drawing/2014/main" id="{4489B229-183B-E043-4547-565C306444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68;p17">
              <a:extLst>
                <a:ext uri="{FF2B5EF4-FFF2-40B4-BE49-F238E27FC236}">
                  <a16:creationId xmlns:a16="http://schemas.microsoft.com/office/drawing/2014/main" id="{C1559A07-5D60-8941-D0CD-EC4C30631899}"/>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69;p17">
              <a:extLst>
                <a:ext uri="{FF2B5EF4-FFF2-40B4-BE49-F238E27FC236}">
                  <a16:creationId xmlns:a16="http://schemas.microsoft.com/office/drawing/2014/main" id="{6B86970F-3266-3816-224C-288BC7951E71}"/>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0;p17">
              <a:extLst>
                <a:ext uri="{FF2B5EF4-FFF2-40B4-BE49-F238E27FC236}">
                  <a16:creationId xmlns:a16="http://schemas.microsoft.com/office/drawing/2014/main" id="{ECDB34BB-586E-B3C0-4B64-0AD4E98EFEBD}"/>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2" name="Google Shape;171;p17">
              <a:extLst>
                <a:ext uri="{FF2B5EF4-FFF2-40B4-BE49-F238E27FC236}">
                  <a16:creationId xmlns:a16="http://schemas.microsoft.com/office/drawing/2014/main" id="{48CA9C7D-0F87-D48C-654C-921D70F0A003}"/>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3" name="Google Shape;172;p17">
              <a:extLst>
                <a:ext uri="{FF2B5EF4-FFF2-40B4-BE49-F238E27FC236}">
                  <a16:creationId xmlns:a16="http://schemas.microsoft.com/office/drawing/2014/main" id="{58616422-78A8-149A-1EBC-F34D727D3A34}"/>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4" name="Google Shape;173;p17">
              <a:extLst>
                <a:ext uri="{FF2B5EF4-FFF2-40B4-BE49-F238E27FC236}">
                  <a16:creationId xmlns:a16="http://schemas.microsoft.com/office/drawing/2014/main" id="{F6D9393B-9714-9BD7-6E9D-B0EB3EC408F0}"/>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5" name="Google Shape;174;p17">
              <a:extLst>
                <a:ext uri="{FF2B5EF4-FFF2-40B4-BE49-F238E27FC236}">
                  <a16:creationId xmlns:a16="http://schemas.microsoft.com/office/drawing/2014/main" id="{1778C161-618A-384F-5996-C87960CD6AA8}"/>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6" name="Google Shape;175;p17">
              <a:extLst>
                <a:ext uri="{FF2B5EF4-FFF2-40B4-BE49-F238E27FC236}">
                  <a16:creationId xmlns:a16="http://schemas.microsoft.com/office/drawing/2014/main" id="{30AA054E-031F-FDE6-099E-4866369F628C}"/>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7" name="Google Shape;176;p17">
              <a:extLst>
                <a:ext uri="{FF2B5EF4-FFF2-40B4-BE49-F238E27FC236}">
                  <a16:creationId xmlns:a16="http://schemas.microsoft.com/office/drawing/2014/main" id="{3074A960-C5F3-C124-086C-047418A17E8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8" name="Gradient-colored box">
            <a:extLst>
              <a:ext uri="{FF2B5EF4-FFF2-40B4-BE49-F238E27FC236}">
                <a16:creationId xmlns:a16="http://schemas.microsoft.com/office/drawing/2014/main" id="{57BCF0F1-3E3B-E516-F814-841ADC7A586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613229" y="914400"/>
            <a:ext cx="10965543" cy="247743"/>
          </a:xfrm>
        </p:spPr>
        <p:txBody>
          <a:bodyPr/>
          <a:lstStyle>
            <a:lvl1pPr marL="0" indent="0" algn="l">
              <a:lnSpc>
                <a:spcPct val="100000"/>
              </a:lnSpc>
              <a:spcBef>
                <a:spcPts val="0"/>
              </a:spcBef>
              <a:buNone/>
              <a:defRPr sz="1999">
                <a:solidFill>
                  <a:schemeClr val="bg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5" name="Content Placeholder 4">
            <a:extLst>
              <a:ext uri="{FF2B5EF4-FFF2-40B4-BE49-F238E27FC236}">
                <a16:creationId xmlns:a16="http://schemas.microsoft.com/office/drawing/2014/main" id="{8B6D8DC0-8A53-4C3E-823A-47B5BC43F873}"/>
              </a:ext>
            </a:extLst>
          </p:cNvPr>
          <p:cNvSpPr>
            <a:spLocks noGrp="1"/>
          </p:cNvSpPr>
          <p:nvPr>
            <p:ph sz="quarter" idx="11"/>
          </p:nvPr>
        </p:nvSpPr>
        <p:spPr>
          <a:xfrm>
            <a:off x="609600" y="1600200"/>
            <a:ext cx="525779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F6F742B6-517C-38F4-0508-0F1AA4A0CCF4}"/>
              </a:ext>
            </a:extLst>
          </p:cNvPr>
          <p:cNvSpPr>
            <a:spLocks noGrp="1"/>
          </p:cNvSpPr>
          <p:nvPr>
            <p:ph sz="quarter" idx="12"/>
          </p:nvPr>
        </p:nvSpPr>
        <p:spPr>
          <a:xfrm>
            <a:off x="6324603" y="1600200"/>
            <a:ext cx="5257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876594EC-5313-4065-085E-9E85B6DEEDA4}"/>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711E3516-98E0-FC01-171C-25AA2EC5702C}"/>
              </a:ext>
            </a:extLst>
          </p:cNvPr>
          <p:cNvSpPr>
            <a:spLocks noGrp="1"/>
          </p:cNvSpPr>
          <p:nvPr>
            <p:ph type="ftr" sz="quarter" idx="13"/>
          </p:nvPr>
        </p:nvSpPr>
        <p:spPr/>
        <p:txBody>
          <a:bodyPr/>
          <a:lstStyle/>
          <a:p>
            <a:r>
              <a:rPr lang="en-US"/>
              <a:t>©2022 VMware, Inc. and Microsoft Corporation. All rights reserved.</a:t>
            </a:r>
          </a:p>
        </p:txBody>
      </p:sp>
      <p:sp>
        <p:nvSpPr>
          <p:cNvPr id="11" name="Slide Number Placeholder 10">
            <a:extLst>
              <a:ext uri="{FF2B5EF4-FFF2-40B4-BE49-F238E27FC236}">
                <a16:creationId xmlns:a16="http://schemas.microsoft.com/office/drawing/2014/main" id="{79C3E3C0-526C-487C-EDFB-9C8FFEC9C829}"/>
              </a:ext>
            </a:extLst>
          </p:cNvPr>
          <p:cNvSpPr>
            <a:spLocks noGrp="1"/>
          </p:cNvSpPr>
          <p:nvPr>
            <p:ph type="sldNum" idx="14"/>
          </p:nvPr>
        </p:nvSpPr>
        <p:spPr/>
        <p:txBody>
          <a:bodyPr/>
          <a:lstStyle/>
          <a:p>
            <a:fld id="{A97643B4-7E4B-4B54-B9D9-996C2BB08E98}" type="slidenum">
              <a:rPr lang="en-US" smtClean="0"/>
              <a:t>‹#›</a:t>
            </a:fld>
            <a:endParaRPr lang="en-US"/>
          </a:p>
        </p:txBody>
      </p:sp>
    </p:spTree>
    <p:extLst>
      <p:ext uri="{BB962C8B-B14F-4D97-AF65-F5344CB8AC3E}">
        <p14:creationId xmlns:p14="http://schemas.microsoft.com/office/powerpoint/2010/main" val="86517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3" name="Google Shape;388;p24">
            <a:extLst>
              <a:ext uri="{FF2B5EF4-FFF2-40B4-BE49-F238E27FC236}">
                <a16:creationId xmlns:a16="http://schemas.microsoft.com/office/drawing/2014/main" id="{04B15CE9-3E8F-8AA1-6C8D-E60E89FEA6D8}"/>
              </a:ext>
            </a:extLst>
          </p:cNvPr>
          <p:cNvSpPr/>
          <p:nvPr/>
        </p:nvSpPr>
        <p:spPr>
          <a:xfrm>
            <a:off x="912123"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pic>
        <p:nvPicPr>
          <p:cNvPr id="39" name="Picture 38" descr="A group of people in a hallway&#10;&#10;Description automatically generated with low confidence">
            <a:extLst>
              <a:ext uri="{FF2B5EF4-FFF2-40B4-BE49-F238E27FC236}">
                <a16:creationId xmlns:a16="http://schemas.microsoft.com/office/drawing/2014/main" id="{8D19D471-7D42-2281-271B-9FCA53E71EA5}"/>
              </a:ext>
            </a:extLst>
          </p:cNvPr>
          <p:cNvPicPr>
            <a:picLocks noChangeAspect="1"/>
          </p:cNvPicPr>
          <p:nvPr userDrawn="1"/>
        </p:nvPicPr>
        <p:blipFill>
          <a:blip r:embed="rId2"/>
          <a:srcRect l="2678" t="183" r="10573"/>
          <a:stretch>
            <a:fillRect/>
          </a:stretch>
        </p:blipFill>
        <p:spPr>
          <a:xfrm>
            <a:off x="3363712" y="-7295"/>
            <a:ext cx="8830353" cy="6774025"/>
          </a:xfrm>
          <a:custGeom>
            <a:avLst/>
            <a:gdLst>
              <a:gd name="connsiteX0" fmla="*/ 6794292 w 8828053"/>
              <a:gd name="connsiteY0" fmla="*/ 0 h 6774025"/>
              <a:gd name="connsiteX1" fmla="*/ 8828053 w 8828053"/>
              <a:gd name="connsiteY1" fmla="*/ 0 h 6774025"/>
              <a:gd name="connsiteX2" fmla="*/ 8828053 w 8828053"/>
              <a:gd name="connsiteY2" fmla="*/ 6774025 h 6774025"/>
              <a:gd name="connsiteX3" fmla="*/ 0 w 8828053"/>
              <a:gd name="connsiteY3" fmla="*/ 6774025 h 6774025"/>
            </a:gdLst>
            <a:ahLst/>
            <a:cxnLst>
              <a:cxn ang="0">
                <a:pos x="connsiteX0" y="connsiteY0"/>
              </a:cxn>
              <a:cxn ang="0">
                <a:pos x="connsiteX1" y="connsiteY1"/>
              </a:cxn>
              <a:cxn ang="0">
                <a:pos x="connsiteX2" y="connsiteY2"/>
              </a:cxn>
              <a:cxn ang="0">
                <a:pos x="connsiteX3" y="connsiteY3"/>
              </a:cxn>
            </a:cxnLst>
            <a:rect l="l" t="t" r="r" b="b"/>
            <a:pathLst>
              <a:path w="8828053" h="6774025">
                <a:moveTo>
                  <a:pt x="6794292" y="0"/>
                </a:moveTo>
                <a:lnTo>
                  <a:pt x="8828053" y="0"/>
                </a:lnTo>
                <a:lnTo>
                  <a:pt x="8828053" y="6774025"/>
                </a:lnTo>
                <a:lnTo>
                  <a:pt x="0" y="6774025"/>
                </a:lnTo>
                <a:close/>
              </a:path>
            </a:pathLst>
          </a:custGeom>
        </p:spPr>
      </p:pic>
      <p:sp>
        <p:nvSpPr>
          <p:cNvPr id="27" name="Freeform: Shape 28">
            <a:extLst>
              <a:ext uri="{FF2B5EF4-FFF2-40B4-BE49-F238E27FC236}">
                <a16:creationId xmlns:a16="http://schemas.microsoft.com/office/drawing/2014/main" id="{D31A52D9-39EE-F811-3802-9AFEEC873467}"/>
              </a:ext>
              <a:ext uri="{C183D7F6-B498-43B3-948B-1728B52AA6E4}">
                <adec:decorative xmlns:adec="http://schemas.microsoft.com/office/drawing/2017/decorative" val="1"/>
              </a:ext>
            </a:extLst>
          </p:cNvPr>
          <p:cNvSpPr/>
          <p:nvPr userDrawn="1"/>
        </p:nvSpPr>
        <p:spPr>
          <a:xfrm rot="2700000">
            <a:off x="5022630" y="-4858089"/>
            <a:ext cx="3200175" cy="1497397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5" name="Freeform: Shape 34">
            <a:extLst>
              <a:ext uri="{FF2B5EF4-FFF2-40B4-BE49-F238E27FC236}">
                <a16:creationId xmlns:a16="http://schemas.microsoft.com/office/drawing/2014/main" id="{6D316FC8-6E27-D672-9773-ACA2DE99595D}"/>
              </a:ext>
            </a:extLst>
          </p:cNvPr>
          <p:cNvSpPr/>
          <p:nvPr userDrawn="1"/>
        </p:nvSpPr>
        <p:spPr>
          <a:xfrm>
            <a:off x="8480" y="-4890"/>
            <a:ext cx="11246363" cy="5726037"/>
          </a:xfrm>
          <a:custGeom>
            <a:avLst/>
            <a:gdLst>
              <a:gd name="connsiteX0" fmla="*/ 0 w 11243434"/>
              <a:gd name="connsiteY0" fmla="*/ 0 h 5726037"/>
              <a:gd name="connsiteX1" fmla="*/ 11243434 w 11243434"/>
              <a:gd name="connsiteY1" fmla="*/ 0 h 5726037"/>
              <a:gd name="connsiteX2" fmla="*/ 5500265 w 11243434"/>
              <a:gd name="connsiteY2" fmla="*/ 5726037 h 5726037"/>
              <a:gd name="connsiteX3" fmla="*/ 5241978 w 11243434"/>
              <a:gd name="connsiteY3" fmla="*/ 5726037 h 5726037"/>
              <a:gd name="connsiteX4" fmla="*/ 2908493 w 11243434"/>
              <a:gd name="connsiteY4" fmla="*/ 5726037 h 5726037"/>
              <a:gd name="connsiteX5" fmla="*/ 0 w 11243434"/>
              <a:gd name="connsiteY5" fmla="*/ 5726037 h 572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3434" h="5726037">
                <a:moveTo>
                  <a:pt x="0" y="0"/>
                </a:moveTo>
                <a:lnTo>
                  <a:pt x="11243434" y="0"/>
                </a:lnTo>
                <a:lnTo>
                  <a:pt x="5500265" y="5726037"/>
                </a:lnTo>
                <a:lnTo>
                  <a:pt x="5241978" y="5726037"/>
                </a:lnTo>
                <a:lnTo>
                  <a:pt x="2908493" y="5726037"/>
                </a:lnTo>
                <a:lnTo>
                  <a:pt x="0" y="5726037"/>
                </a:lnTo>
                <a:close/>
              </a:path>
            </a:pathLst>
          </a:custGeom>
          <a:gradFill flip="none" rotWithShape="1">
            <a:gsLst>
              <a:gs pos="26000">
                <a:schemeClr val="accent1"/>
              </a:gs>
              <a:gs pos="0">
                <a:schemeClr val="accent2"/>
              </a:gs>
              <a:gs pos="66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37" name="Freeform: Shape 36">
            <a:extLst>
              <a:ext uri="{FF2B5EF4-FFF2-40B4-BE49-F238E27FC236}">
                <a16:creationId xmlns:a16="http://schemas.microsoft.com/office/drawing/2014/main" id="{A0B83FA5-F790-233B-FA82-DAF90A672BF4}"/>
              </a:ext>
            </a:extLst>
          </p:cNvPr>
          <p:cNvSpPr/>
          <p:nvPr userDrawn="1"/>
        </p:nvSpPr>
        <p:spPr>
          <a:xfrm>
            <a:off x="0" y="-7294"/>
            <a:ext cx="10734381" cy="5239339"/>
          </a:xfrm>
          <a:custGeom>
            <a:avLst/>
            <a:gdLst>
              <a:gd name="connsiteX0" fmla="*/ 0 w 10731586"/>
              <a:gd name="connsiteY0" fmla="*/ 0 h 5239339"/>
              <a:gd name="connsiteX1" fmla="*/ 10731586 w 10731586"/>
              <a:gd name="connsiteY1" fmla="*/ 0 h 5239339"/>
              <a:gd name="connsiteX2" fmla="*/ 5476571 w 10731586"/>
              <a:gd name="connsiteY2" fmla="*/ 5239339 h 5239339"/>
              <a:gd name="connsiteX3" fmla="*/ 5252413 w 10731586"/>
              <a:gd name="connsiteY3" fmla="*/ 5239339 h 5239339"/>
              <a:gd name="connsiteX4" fmla="*/ 3227257 w 10731586"/>
              <a:gd name="connsiteY4" fmla="*/ 5239339 h 5239339"/>
              <a:gd name="connsiteX5" fmla="*/ 0 w 10731586"/>
              <a:gd name="connsiteY5" fmla="*/ 5239339 h 523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31586" h="5239339">
                <a:moveTo>
                  <a:pt x="0" y="0"/>
                </a:moveTo>
                <a:lnTo>
                  <a:pt x="10731586" y="0"/>
                </a:lnTo>
                <a:lnTo>
                  <a:pt x="5476571" y="5239339"/>
                </a:lnTo>
                <a:lnTo>
                  <a:pt x="5252413" y="5239339"/>
                </a:lnTo>
                <a:lnTo>
                  <a:pt x="3227257" y="5239339"/>
                </a:lnTo>
                <a:lnTo>
                  <a:pt x="0" y="52393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3" name="Slide Number Placeholder 2">
            <a:extLst>
              <a:ext uri="{FF2B5EF4-FFF2-40B4-BE49-F238E27FC236}">
                <a16:creationId xmlns:a16="http://schemas.microsoft.com/office/drawing/2014/main" id="{8BF1C30B-CCEC-DD92-9532-89BDDAB4B434}"/>
              </a:ext>
            </a:extLst>
          </p:cNvPr>
          <p:cNvSpPr>
            <a:spLocks noGrp="1"/>
          </p:cNvSpPr>
          <p:nvPr>
            <p:ph type="sldNum" idx="10"/>
          </p:nvPr>
        </p:nvSpPr>
        <p:spPr/>
        <p:txBody>
          <a:bodyPr/>
          <a:lstStyle/>
          <a:p>
            <a:fld id="{A97643B4-7E4B-4B54-B9D9-996C2BB08E98}" type="slidenum">
              <a:rPr lang="en-US" smtClean="0"/>
              <a:t>‹#›</a:t>
            </a:fld>
            <a:endParaRPr lang="en-US"/>
          </a:p>
        </p:txBody>
      </p:sp>
      <p:sp>
        <p:nvSpPr>
          <p:cNvPr id="5" name="Footer Placeholder 4">
            <a:extLst>
              <a:ext uri="{FF2B5EF4-FFF2-40B4-BE49-F238E27FC236}">
                <a16:creationId xmlns:a16="http://schemas.microsoft.com/office/drawing/2014/main" id="{9252A3ED-C5C2-73DB-6759-7ADA472D96E0}"/>
              </a:ext>
            </a:extLst>
          </p:cNvPr>
          <p:cNvSpPr>
            <a:spLocks noGrp="1"/>
          </p:cNvSpPr>
          <p:nvPr>
            <p:ph type="ftr" sz="quarter" idx="12"/>
          </p:nvPr>
        </p:nvSpPr>
        <p:spPr/>
        <p:txBody>
          <a:bodyPr/>
          <a:lstStyle/>
          <a:p>
            <a:r>
              <a:rPr lang="en-US"/>
              <a:t>©2022 VMware, Inc. and Microsoft Corporation. All rights reserved.</a:t>
            </a:r>
          </a:p>
        </p:txBody>
      </p:sp>
      <p:sp>
        <p:nvSpPr>
          <p:cNvPr id="4" name="TextBox 3">
            <a:extLst>
              <a:ext uri="{FF2B5EF4-FFF2-40B4-BE49-F238E27FC236}">
                <a16:creationId xmlns:a16="http://schemas.microsoft.com/office/drawing/2014/main" id="{6158060F-4AA2-CC67-B875-476922B644BA}"/>
              </a:ext>
            </a:extLst>
          </p:cNvPr>
          <p:cNvSpPr txBox="1"/>
          <p:nvPr/>
        </p:nvSpPr>
        <p:spPr>
          <a:xfrm>
            <a:off x="603813" y="1213967"/>
            <a:ext cx="1828800" cy="1477328"/>
          </a:xfrm>
          <a:prstGeom prst="rect">
            <a:avLst/>
          </a:prstGeom>
          <a:noFill/>
        </p:spPr>
        <p:txBody>
          <a:bodyPr wrap="square" lIns="0" tIns="0" rIns="0" bIns="0" rtlCol="0">
            <a:spAutoFit/>
          </a:bodyPr>
          <a:lstStyle/>
          <a:p>
            <a:r>
              <a:rPr lang="en-US" sz="3200">
                <a:solidFill>
                  <a:schemeClr val="accent2"/>
                </a:solidFill>
                <a:latin typeface="+mj-lt"/>
              </a:rPr>
              <a:t>Plan for next two hours …</a:t>
            </a:r>
          </a:p>
        </p:txBody>
      </p:sp>
      <p:sp>
        <p:nvSpPr>
          <p:cNvPr id="7" name="Text Placeholder 6">
            <a:extLst>
              <a:ext uri="{FF2B5EF4-FFF2-40B4-BE49-F238E27FC236}">
                <a16:creationId xmlns:a16="http://schemas.microsoft.com/office/drawing/2014/main" id="{980E2D29-E71B-8F14-CBE5-47B64DA059E6}"/>
              </a:ext>
            </a:extLst>
          </p:cNvPr>
          <p:cNvSpPr>
            <a:spLocks noGrp="1"/>
          </p:cNvSpPr>
          <p:nvPr>
            <p:ph type="body" sz="quarter" idx="13"/>
          </p:nvPr>
        </p:nvSpPr>
        <p:spPr>
          <a:xfrm>
            <a:off x="2901387" y="1358143"/>
            <a:ext cx="8686800" cy="434918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dient-colored box">
            <a:extLst>
              <a:ext uri="{FF2B5EF4-FFF2-40B4-BE49-F238E27FC236}">
                <a16:creationId xmlns:a16="http://schemas.microsoft.com/office/drawing/2014/main" id="{E3360DD4-6944-A639-38E1-E6494CCED2D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6766563"/>
            <a:ext cx="12192000" cy="95225"/>
          </a:xfrm>
          <a:prstGeom prst="rect">
            <a:avLst/>
          </a:prstGeom>
        </p:spPr>
      </p:pic>
      <p:grpSp>
        <p:nvGrpSpPr>
          <p:cNvPr id="9" name="Google Shape;163;p17">
            <a:extLst>
              <a:ext uri="{FF2B5EF4-FFF2-40B4-BE49-F238E27FC236}">
                <a16:creationId xmlns:a16="http://schemas.microsoft.com/office/drawing/2014/main" id="{A25EC048-64CA-6089-C96A-3CFA136E4926}"/>
              </a:ext>
            </a:extLst>
          </p:cNvPr>
          <p:cNvGrpSpPr/>
          <p:nvPr/>
        </p:nvGrpSpPr>
        <p:grpSpPr>
          <a:xfrm>
            <a:off x="616212" y="6287351"/>
            <a:ext cx="1936489" cy="365124"/>
            <a:chOff x="342906" y="-1290685"/>
            <a:chExt cx="1856560" cy="350055"/>
          </a:xfrm>
        </p:grpSpPr>
        <p:sp>
          <p:nvSpPr>
            <p:cNvPr id="10" name="Google Shape;164;p17">
              <a:extLst>
                <a:ext uri="{FF2B5EF4-FFF2-40B4-BE49-F238E27FC236}">
                  <a16:creationId xmlns:a16="http://schemas.microsoft.com/office/drawing/2014/main" id="{99891D9E-512D-86AF-800F-0BBB4CDAB0DD}"/>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5;p17">
              <a:extLst>
                <a:ext uri="{FF2B5EF4-FFF2-40B4-BE49-F238E27FC236}">
                  <a16:creationId xmlns:a16="http://schemas.microsoft.com/office/drawing/2014/main" id="{5EF186FF-F986-2E0D-3CD8-4F4859557C58}"/>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6;p17">
              <a:extLst>
                <a:ext uri="{FF2B5EF4-FFF2-40B4-BE49-F238E27FC236}">
                  <a16:creationId xmlns:a16="http://schemas.microsoft.com/office/drawing/2014/main" id="{C36CEFAE-BE9F-79A0-91C6-D0339AF6A57A}"/>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7;p17">
              <a:extLst>
                <a:ext uri="{FF2B5EF4-FFF2-40B4-BE49-F238E27FC236}">
                  <a16:creationId xmlns:a16="http://schemas.microsoft.com/office/drawing/2014/main" id="{23F6FFCE-9F52-B04E-00C8-12BFDD97B817}"/>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68;p17">
              <a:extLst>
                <a:ext uri="{FF2B5EF4-FFF2-40B4-BE49-F238E27FC236}">
                  <a16:creationId xmlns:a16="http://schemas.microsoft.com/office/drawing/2014/main" id="{1E653EA7-6A56-A915-ABCF-DBAE2BE3CCFA}"/>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69;p17">
              <a:extLst>
                <a:ext uri="{FF2B5EF4-FFF2-40B4-BE49-F238E27FC236}">
                  <a16:creationId xmlns:a16="http://schemas.microsoft.com/office/drawing/2014/main" id="{EBA0E0E6-F091-3738-8B30-8502CF205AFA}"/>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0;p17">
              <a:extLst>
                <a:ext uri="{FF2B5EF4-FFF2-40B4-BE49-F238E27FC236}">
                  <a16:creationId xmlns:a16="http://schemas.microsoft.com/office/drawing/2014/main" id="{2A206F10-59BE-C7D2-C510-A3C1A6105BBE}"/>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1;p17">
              <a:extLst>
                <a:ext uri="{FF2B5EF4-FFF2-40B4-BE49-F238E27FC236}">
                  <a16:creationId xmlns:a16="http://schemas.microsoft.com/office/drawing/2014/main" id="{5888FA12-5857-A651-248A-B6E8A20FA893}"/>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2;p17">
              <a:extLst>
                <a:ext uri="{FF2B5EF4-FFF2-40B4-BE49-F238E27FC236}">
                  <a16:creationId xmlns:a16="http://schemas.microsoft.com/office/drawing/2014/main" id="{9C5AAF1A-418A-6B20-010D-86BD3E6791A8}"/>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3;p17">
              <a:extLst>
                <a:ext uri="{FF2B5EF4-FFF2-40B4-BE49-F238E27FC236}">
                  <a16:creationId xmlns:a16="http://schemas.microsoft.com/office/drawing/2014/main" id="{FE8B4A8E-63C2-4C4C-2EF1-DB4F295E7E8A}"/>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4;p17">
              <a:extLst>
                <a:ext uri="{FF2B5EF4-FFF2-40B4-BE49-F238E27FC236}">
                  <a16:creationId xmlns:a16="http://schemas.microsoft.com/office/drawing/2014/main" id="{9176DF63-0490-F447-05CA-C38AEA2CAEBA}"/>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5;p17">
              <a:extLst>
                <a:ext uri="{FF2B5EF4-FFF2-40B4-BE49-F238E27FC236}">
                  <a16:creationId xmlns:a16="http://schemas.microsoft.com/office/drawing/2014/main" id="{36181CCE-3E01-CC9A-0388-204706D852A4}"/>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2" name="Google Shape;176;p17">
              <a:extLst>
                <a:ext uri="{FF2B5EF4-FFF2-40B4-BE49-F238E27FC236}">
                  <a16:creationId xmlns:a16="http://schemas.microsoft.com/office/drawing/2014/main" id="{3F1B9B0E-07B7-F730-E6F5-881CDB8D89EB}"/>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spTree>
    <p:extLst>
      <p:ext uri="{BB962C8B-B14F-4D97-AF65-F5344CB8AC3E}">
        <p14:creationId xmlns:p14="http://schemas.microsoft.com/office/powerpoint/2010/main" val="499979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Sub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626E5BDE-BFB7-38FF-6DC7-0D92C6409AE5}"/>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4F36191C-C076-9611-AE55-9EF405FC9101}"/>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5E977884-176D-E11B-FC5A-F74BA748286B}"/>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2261222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85DA-DC38-7BA7-77C6-24EA9C440F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B4EF46-B4A1-D0E1-DA02-260A3B8D83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A55D27-3216-5D50-726F-AD404A54883A}"/>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2C6D536F-95C7-B426-590E-DDBED24256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22D425-BA40-D777-6B35-13DF726E6667}"/>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2602425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mp; Sub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626E5BDE-BFB7-38FF-6DC7-0D92C6409AE5}"/>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4F36191C-C076-9611-AE55-9EF405FC9101}"/>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5E977884-176D-E11B-FC5A-F74BA748286B}"/>
              </a:ext>
            </a:extLst>
          </p:cNvPr>
          <p:cNvSpPr>
            <a:spLocks noGrp="1"/>
          </p:cNvSpPr>
          <p:nvPr>
            <p:ph type="ftr" sz="quarter" idx="11"/>
          </p:nvPr>
        </p:nvSpPr>
        <p:spPr/>
        <p:txBody>
          <a:bodyPr/>
          <a:lstStyle/>
          <a:p>
            <a:r>
              <a:rPr lang="en-US"/>
              <a:t>©2022 VMware, Inc. and Microsoft Corporation. All rights reserved.</a:t>
            </a:r>
          </a:p>
        </p:txBody>
      </p:sp>
      <p:sp>
        <p:nvSpPr>
          <p:cNvPr id="23" name="Text Placeholder 22">
            <a:extLst>
              <a:ext uri="{FF2B5EF4-FFF2-40B4-BE49-F238E27FC236}">
                <a16:creationId xmlns:a16="http://schemas.microsoft.com/office/drawing/2014/main" id="{C207A2CE-38C1-96FA-758B-318D48762FB9}"/>
              </a:ext>
            </a:extLst>
          </p:cNvPr>
          <p:cNvSpPr>
            <a:spLocks noGrp="1"/>
          </p:cNvSpPr>
          <p:nvPr>
            <p:ph type="body" sz="quarter" idx="13"/>
          </p:nvPr>
        </p:nvSpPr>
        <p:spPr>
          <a:xfrm>
            <a:off x="609600" y="1593850"/>
            <a:ext cx="5486400" cy="457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816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with Content Block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0C31EEE1-ED55-25E4-BF61-32E50D932A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2" name="Title 1">
            <a:extLst>
              <a:ext uri="{FF2B5EF4-FFF2-40B4-BE49-F238E27FC236}">
                <a16:creationId xmlns:a16="http://schemas.microsoft.com/office/drawing/2014/main" id="{575E27C7-5AFF-9C69-08DE-B3ED2DBA08F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0CB12A6-5F52-8E02-083C-81623B1F82A0}"/>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D3F0098E-41A2-8024-E0EF-4DA0D50F7EC2}"/>
              </a:ext>
            </a:extLst>
          </p:cNvPr>
          <p:cNvSpPr>
            <a:spLocks noGrp="1"/>
          </p:cNvSpPr>
          <p:nvPr>
            <p:ph type="ftr" sz="quarter" idx="11"/>
          </p:nvPr>
        </p:nvSpPr>
        <p:spPr/>
        <p:txBody>
          <a:bodyPr/>
          <a:lstStyle/>
          <a:p>
            <a:r>
              <a:rPr lang="en-US"/>
              <a:t>©2022 VMware, Inc. and Microsoft Corporation. All rights reserved.</a:t>
            </a:r>
          </a:p>
        </p:txBody>
      </p:sp>
      <p:sp>
        <p:nvSpPr>
          <p:cNvPr id="6" name="Text Placeholder 2">
            <a:extLst>
              <a:ext uri="{FF2B5EF4-FFF2-40B4-BE49-F238E27FC236}">
                <a16:creationId xmlns:a16="http://schemas.microsoft.com/office/drawing/2014/main" id="{10754E58-C001-D323-7C31-A18FCA92A969}"/>
              </a:ext>
            </a:extLst>
          </p:cNvPr>
          <p:cNvSpPr>
            <a:spLocks noGrp="1"/>
          </p:cNvSpPr>
          <p:nvPr>
            <p:ph type="body" sz="quarter" idx="12"/>
          </p:nvPr>
        </p:nvSpPr>
        <p:spPr>
          <a:xfrm>
            <a:off x="609600" y="1143000"/>
            <a:ext cx="10972801" cy="5029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oogle Shape;163;p17">
            <a:extLst>
              <a:ext uri="{FF2B5EF4-FFF2-40B4-BE49-F238E27FC236}">
                <a16:creationId xmlns:a16="http://schemas.microsoft.com/office/drawing/2014/main" id="{F8D248CE-39CB-BB70-2E67-CFA52DF60848}"/>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CDA3118-0B47-57A9-CB4C-C03318167E56}"/>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3EF9C5F3-5F6D-583F-0750-0E4F61625DBD}"/>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F7CB3BAD-E99E-2A31-15C8-0AE27A501AE4}"/>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DAD30495-6C16-96A7-B21F-F6629C4642C5}"/>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0F720EF6-5554-1772-7369-4C11C5848C7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47730A2A-4A4A-31DA-EACB-D5FB2006957D}"/>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DC048AB9-F2AC-41C0-311D-0D89D5A851E6}"/>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D575D0B0-1027-7E84-E418-C93D109FCAFC}"/>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29C955CA-6F6B-2746-5D30-4677B2D72C47}"/>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EF57DAC5-1490-C24A-FC94-5E18A984EE61}"/>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B013E485-B20A-7E3D-DE6B-7371A44E05D7}"/>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DAE01202-5429-E636-F9C4-ABEC0493D2C0}"/>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B95FD620-2B90-9135-C38E-5A7626F89CA9}"/>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62308F67-A077-FAA0-6848-D9D6C57BF8C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2809073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pic>
        <p:nvPicPr>
          <p:cNvPr id="26" name="Picture 25">
            <a:extLst>
              <a:ext uri="{FF2B5EF4-FFF2-40B4-BE49-F238E27FC236}">
                <a16:creationId xmlns:a16="http://schemas.microsoft.com/office/drawing/2014/main" id="{ED79E105-1C44-042B-E464-B5922E8D4DD6}"/>
              </a:ext>
            </a:extLst>
          </p:cNvPr>
          <p:cNvPicPr>
            <a:picLocks noChangeAspect="1"/>
          </p:cNvPicPr>
          <p:nvPr userDrawn="1"/>
        </p:nvPicPr>
        <p:blipFill>
          <a:blip r:embed="rId2"/>
          <a:srcRect l="2180" t="143" r="11147"/>
          <a:stretch/>
        </p:blipFill>
        <p:spPr>
          <a:xfrm>
            <a:off x="3369498" y="-7295"/>
            <a:ext cx="8827177" cy="6774024"/>
          </a:xfrm>
          <a:custGeom>
            <a:avLst/>
            <a:gdLst>
              <a:gd name="connsiteX0" fmla="*/ 6794292 w 8824878"/>
              <a:gd name="connsiteY0" fmla="*/ 0 h 6774024"/>
              <a:gd name="connsiteX1" fmla="*/ 8824878 w 8824878"/>
              <a:gd name="connsiteY1" fmla="*/ 0 h 6774024"/>
              <a:gd name="connsiteX2" fmla="*/ 8824878 w 8824878"/>
              <a:gd name="connsiteY2" fmla="*/ 6774024 h 6774024"/>
              <a:gd name="connsiteX3" fmla="*/ 0 w 8824878"/>
              <a:gd name="connsiteY3" fmla="*/ 6774024 h 6774024"/>
            </a:gdLst>
            <a:ahLst/>
            <a:cxnLst>
              <a:cxn ang="0">
                <a:pos x="connsiteX0" y="connsiteY0"/>
              </a:cxn>
              <a:cxn ang="0">
                <a:pos x="connsiteX1" y="connsiteY1"/>
              </a:cxn>
              <a:cxn ang="0">
                <a:pos x="connsiteX2" y="connsiteY2"/>
              </a:cxn>
              <a:cxn ang="0">
                <a:pos x="connsiteX3" y="connsiteY3"/>
              </a:cxn>
            </a:cxnLst>
            <a:rect l="l" t="t" r="r" b="b"/>
            <a:pathLst>
              <a:path w="8824878" h="6774024">
                <a:moveTo>
                  <a:pt x="6794292" y="0"/>
                </a:moveTo>
                <a:lnTo>
                  <a:pt x="8824878" y="0"/>
                </a:lnTo>
                <a:lnTo>
                  <a:pt x="8824878" y="6774024"/>
                </a:lnTo>
                <a:lnTo>
                  <a:pt x="0" y="6774024"/>
                </a:lnTo>
                <a:close/>
              </a:path>
            </a:pathLst>
          </a:custGeom>
        </p:spPr>
      </p:pic>
      <p:sp>
        <p:nvSpPr>
          <p:cNvPr id="22" name="Freeform: Shape 28">
            <a:extLst>
              <a:ext uri="{FF2B5EF4-FFF2-40B4-BE49-F238E27FC236}">
                <a16:creationId xmlns:a16="http://schemas.microsoft.com/office/drawing/2014/main" id="{856748B2-1E33-86CB-79B6-236DB30BB21B}"/>
              </a:ext>
              <a:ext uri="{C183D7F6-B498-43B3-948B-1728B52AA6E4}">
                <adec:decorative xmlns:adec="http://schemas.microsoft.com/office/drawing/2017/decorative" val="1"/>
              </a:ext>
            </a:extLst>
          </p:cNvPr>
          <p:cNvSpPr/>
          <p:nvPr userDrawn="1"/>
        </p:nvSpPr>
        <p:spPr>
          <a:xfrm rot="2700000">
            <a:off x="5022630" y="-4858089"/>
            <a:ext cx="3200175" cy="1497397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4C63BC5F-5DC8-2BC9-1A69-3EED1ED5440F}"/>
              </a:ext>
            </a:extLst>
          </p:cNvPr>
          <p:cNvSpPr/>
          <p:nvPr userDrawn="1"/>
        </p:nvSpPr>
        <p:spPr>
          <a:xfrm>
            <a:off x="-2231" y="-7295"/>
            <a:ext cx="11255375" cy="5724344"/>
          </a:xfrm>
          <a:custGeom>
            <a:avLst/>
            <a:gdLst>
              <a:gd name="connsiteX0" fmla="*/ 0 w 11252444"/>
              <a:gd name="connsiteY0" fmla="*/ 0 h 5724344"/>
              <a:gd name="connsiteX1" fmla="*/ 11252444 w 11252444"/>
              <a:gd name="connsiteY1" fmla="*/ 0 h 5724344"/>
              <a:gd name="connsiteX2" fmla="*/ 5510973 w 11252444"/>
              <a:gd name="connsiteY2" fmla="*/ 5724344 h 5724344"/>
              <a:gd name="connsiteX3" fmla="*/ 5252686 w 11252444"/>
              <a:gd name="connsiteY3" fmla="*/ 5724344 h 5724344"/>
              <a:gd name="connsiteX4" fmla="*/ 2919201 w 11252444"/>
              <a:gd name="connsiteY4" fmla="*/ 5724344 h 5724344"/>
              <a:gd name="connsiteX5" fmla="*/ 0 w 11252444"/>
              <a:gd name="connsiteY5" fmla="*/ 5724344 h 572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52444" h="5724344">
                <a:moveTo>
                  <a:pt x="0" y="0"/>
                </a:moveTo>
                <a:lnTo>
                  <a:pt x="11252444" y="0"/>
                </a:lnTo>
                <a:lnTo>
                  <a:pt x="5510973" y="5724344"/>
                </a:lnTo>
                <a:lnTo>
                  <a:pt x="5252686" y="5724344"/>
                </a:lnTo>
                <a:lnTo>
                  <a:pt x="2919201" y="5724344"/>
                </a:lnTo>
                <a:lnTo>
                  <a:pt x="0" y="5724344"/>
                </a:lnTo>
                <a:close/>
              </a:path>
            </a:pathLst>
          </a:custGeom>
          <a:gradFill flip="none" rotWithShape="1">
            <a:gsLst>
              <a:gs pos="0">
                <a:schemeClr val="accent5">
                  <a:lumMod val="75000"/>
                </a:schemeClr>
              </a:gs>
              <a:gs pos="27000">
                <a:schemeClr val="accent5">
                  <a:alpha val="40000"/>
                </a:schemeClr>
              </a:gs>
              <a:gs pos="66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30" name="Freeform: Shape 29">
            <a:extLst>
              <a:ext uri="{FF2B5EF4-FFF2-40B4-BE49-F238E27FC236}">
                <a16:creationId xmlns:a16="http://schemas.microsoft.com/office/drawing/2014/main" id="{0AFE62AF-BECB-ED15-AF6E-CF431FCA4F14}"/>
              </a:ext>
            </a:extLst>
          </p:cNvPr>
          <p:cNvSpPr/>
          <p:nvPr userDrawn="1"/>
        </p:nvSpPr>
        <p:spPr>
          <a:xfrm>
            <a:off x="0" y="-6439"/>
            <a:ext cx="10752902" cy="5257800"/>
          </a:xfrm>
          <a:custGeom>
            <a:avLst/>
            <a:gdLst>
              <a:gd name="connsiteX0" fmla="*/ 0 w 10750102"/>
              <a:gd name="connsiteY0" fmla="*/ 0 h 5257800"/>
              <a:gd name="connsiteX1" fmla="*/ 3238024 w 10750102"/>
              <a:gd name="connsiteY1" fmla="*/ 0 h 5257800"/>
              <a:gd name="connsiteX2" fmla="*/ 5252413 w 10750102"/>
              <a:gd name="connsiteY2" fmla="*/ 0 h 5257800"/>
              <a:gd name="connsiteX3" fmla="*/ 10750102 w 10750102"/>
              <a:gd name="connsiteY3" fmla="*/ 0 h 5257800"/>
              <a:gd name="connsiteX4" fmla="*/ 5476571 w 10750102"/>
              <a:gd name="connsiteY4" fmla="*/ 5257800 h 5257800"/>
              <a:gd name="connsiteX5" fmla="*/ 5252413 w 10750102"/>
              <a:gd name="connsiteY5" fmla="*/ 5257800 h 5257800"/>
              <a:gd name="connsiteX6" fmla="*/ 3227257 w 10750102"/>
              <a:gd name="connsiteY6" fmla="*/ 5257800 h 5257800"/>
              <a:gd name="connsiteX7" fmla="*/ 0 w 10750102"/>
              <a:gd name="connsiteY7" fmla="*/ 5257800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0102" h="5257800">
                <a:moveTo>
                  <a:pt x="0" y="0"/>
                </a:moveTo>
                <a:lnTo>
                  <a:pt x="3238024" y="0"/>
                </a:lnTo>
                <a:lnTo>
                  <a:pt x="5252413" y="0"/>
                </a:lnTo>
                <a:lnTo>
                  <a:pt x="10750102" y="0"/>
                </a:lnTo>
                <a:lnTo>
                  <a:pt x="5476571" y="5257800"/>
                </a:lnTo>
                <a:lnTo>
                  <a:pt x="5252413" y="5257800"/>
                </a:lnTo>
                <a:lnTo>
                  <a:pt x="3227257" y="5257800"/>
                </a:lnTo>
                <a:lnTo>
                  <a:pt x="0" y="52578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nvGrpSpPr>
          <p:cNvPr id="7" name="Google Shape;163;p17">
            <a:extLst>
              <a:ext uri="{FF2B5EF4-FFF2-40B4-BE49-F238E27FC236}">
                <a16:creationId xmlns:a16="http://schemas.microsoft.com/office/drawing/2014/main" id="{4F36191C-C076-9611-AE55-9EF405FC9101}"/>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lvl1pPr>
              <a:defRPr>
                <a:solidFill>
                  <a:schemeClr val="bg1"/>
                </a:solidFill>
              </a:defRPr>
            </a:lvl1pPr>
          </a:lstStyle>
          <a:p>
            <a:fld id="{3BD295A3-96FB-4E80-91AF-4225D266C57B}" type="slidenum">
              <a:rPr lang="en-US" smtClean="0"/>
              <a:pPr/>
              <a:t>‹#›</a:t>
            </a:fld>
            <a:endParaRPr lang="en-US"/>
          </a:p>
        </p:txBody>
      </p:sp>
    </p:spTree>
    <p:extLst>
      <p:ext uri="{BB962C8B-B14F-4D97-AF65-F5344CB8AC3E}">
        <p14:creationId xmlns:p14="http://schemas.microsoft.com/office/powerpoint/2010/main" val="3562080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029C654B-C6F3-CF18-BB50-E114D1A06FB2}"/>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6" name="Google Shape;163;p17">
            <a:extLst>
              <a:ext uri="{FF2B5EF4-FFF2-40B4-BE49-F238E27FC236}">
                <a16:creationId xmlns:a16="http://schemas.microsoft.com/office/drawing/2014/main" id="{261CBC9F-B2E3-1666-BAB6-299913593CDC}"/>
              </a:ext>
            </a:extLst>
          </p:cNvPr>
          <p:cNvGrpSpPr/>
          <p:nvPr/>
        </p:nvGrpSpPr>
        <p:grpSpPr>
          <a:xfrm>
            <a:off x="616212" y="6287351"/>
            <a:ext cx="1936489" cy="365124"/>
            <a:chOff x="342906" y="-1290685"/>
            <a:chExt cx="1856560" cy="350055"/>
          </a:xfrm>
        </p:grpSpPr>
        <p:sp>
          <p:nvSpPr>
            <p:cNvPr id="7" name="Google Shape;164;p17">
              <a:extLst>
                <a:ext uri="{FF2B5EF4-FFF2-40B4-BE49-F238E27FC236}">
                  <a16:creationId xmlns:a16="http://schemas.microsoft.com/office/drawing/2014/main" id="{5B04E024-9A2B-47A5-8E12-22CF221F6FB1}"/>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5;p17">
              <a:extLst>
                <a:ext uri="{FF2B5EF4-FFF2-40B4-BE49-F238E27FC236}">
                  <a16:creationId xmlns:a16="http://schemas.microsoft.com/office/drawing/2014/main" id="{5CECFADA-65BF-C12F-735C-86F93C75155E}"/>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66;p17">
              <a:extLst>
                <a:ext uri="{FF2B5EF4-FFF2-40B4-BE49-F238E27FC236}">
                  <a16:creationId xmlns:a16="http://schemas.microsoft.com/office/drawing/2014/main" id="{C3426D89-9DFB-C906-3E7E-4390452BFBCF}"/>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67;p17">
              <a:extLst>
                <a:ext uri="{FF2B5EF4-FFF2-40B4-BE49-F238E27FC236}">
                  <a16:creationId xmlns:a16="http://schemas.microsoft.com/office/drawing/2014/main" id="{96F59532-E181-3EB1-1155-0F0CB55024FC}"/>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68;p17">
              <a:extLst>
                <a:ext uri="{FF2B5EF4-FFF2-40B4-BE49-F238E27FC236}">
                  <a16:creationId xmlns:a16="http://schemas.microsoft.com/office/drawing/2014/main" id="{8CE9216E-F8B6-26C8-8142-D4B971D49A84}"/>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69;p17">
              <a:extLst>
                <a:ext uri="{FF2B5EF4-FFF2-40B4-BE49-F238E27FC236}">
                  <a16:creationId xmlns:a16="http://schemas.microsoft.com/office/drawing/2014/main" id="{5A5822EC-13BF-1853-FE3A-BB09EE00B960}"/>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0;p17">
              <a:extLst>
                <a:ext uri="{FF2B5EF4-FFF2-40B4-BE49-F238E27FC236}">
                  <a16:creationId xmlns:a16="http://schemas.microsoft.com/office/drawing/2014/main" id="{4EE00907-E8C6-BEAB-254F-3EB2719CD9A7}"/>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2" name="Google Shape;171;p17">
              <a:extLst>
                <a:ext uri="{FF2B5EF4-FFF2-40B4-BE49-F238E27FC236}">
                  <a16:creationId xmlns:a16="http://schemas.microsoft.com/office/drawing/2014/main" id="{6E47369F-3492-A422-2B4B-8D9B7476A8F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3" name="Google Shape;172;p17">
              <a:extLst>
                <a:ext uri="{FF2B5EF4-FFF2-40B4-BE49-F238E27FC236}">
                  <a16:creationId xmlns:a16="http://schemas.microsoft.com/office/drawing/2014/main" id="{7E3CD2CA-2EB3-FB71-9540-1DE59E5A5E42}"/>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4" name="Google Shape;173;p17">
              <a:extLst>
                <a:ext uri="{FF2B5EF4-FFF2-40B4-BE49-F238E27FC236}">
                  <a16:creationId xmlns:a16="http://schemas.microsoft.com/office/drawing/2014/main" id="{A26163A0-FAA7-08D1-E2CF-3BCD09270A9F}"/>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5" name="Google Shape;174;p17">
              <a:extLst>
                <a:ext uri="{FF2B5EF4-FFF2-40B4-BE49-F238E27FC236}">
                  <a16:creationId xmlns:a16="http://schemas.microsoft.com/office/drawing/2014/main" id="{4B79CE37-851C-7E03-5C72-38CF9CB2768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6" name="Google Shape;175;p17">
              <a:extLst>
                <a:ext uri="{FF2B5EF4-FFF2-40B4-BE49-F238E27FC236}">
                  <a16:creationId xmlns:a16="http://schemas.microsoft.com/office/drawing/2014/main" id="{F9BB37BC-3442-3DB8-1AA3-972771F52CED}"/>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7" name="Google Shape;176;p17">
              <a:extLst>
                <a:ext uri="{FF2B5EF4-FFF2-40B4-BE49-F238E27FC236}">
                  <a16:creationId xmlns:a16="http://schemas.microsoft.com/office/drawing/2014/main" id="{2FBFF3BA-B4EC-9351-33FB-7D5EB0F4CC58}"/>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8" name="Gradient-colored box">
            <a:extLst>
              <a:ext uri="{FF2B5EF4-FFF2-40B4-BE49-F238E27FC236}">
                <a16:creationId xmlns:a16="http://schemas.microsoft.com/office/drawing/2014/main" id="{22D67658-3D52-2CE2-053C-0E870E3B735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609601" y="885686"/>
            <a:ext cx="10965543" cy="247743"/>
          </a:xfrm>
        </p:spPr>
        <p:txBody>
          <a:bodyPr/>
          <a:lstStyle>
            <a:lvl1pPr marL="0" indent="0" algn="l">
              <a:lnSpc>
                <a:spcPct val="100000"/>
              </a:lnSpc>
              <a:spcBef>
                <a:spcPts val="0"/>
              </a:spcBef>
              <a:buNone/>
              <a:defRPr sz="1999">
                <a:solidFill>
                  <a:schemeClr val="bg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609600" y="1600202"/>
            <a:ext cx="5029082" cy="914398"/>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p:nvSpPr>
        <p:spPr>
          <a:xfrm>
            <a:off x="593022" y="2484179"/>
            <a:ext cx="642372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609600" y="2621023"/>
            <a:ext cx="5029200" cy="3544027"/>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8541" y="1600202"/>
            <a:ext cx="5023860" cy="914398"/>
          </a:xfrm>
          <a:noFill/>
        </p:spPr>
        <p:txBody>
          <a:bodyPr vert="horz" lIns="0" tIns="91440" rIns="457200" bIns="91440" rtlCol="0" anchor="b">
            <a:noAutofit/>
          </a:bodyPr>
          <a:lstStyle>
            <a:lvl1pPr>
              <a:defRPr lang="en-US" sz="1999">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p:nvSpPr>
        <p:spPr>
          <a:xfrm>
            <a:off x="7937500" y="2484179"/>
            <a:ext cx="3658546"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7958" y="2621280"/>
            <a:ext cx="5024443" cy="3575124"/>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220EAEFC-A1EB-EA41-079F-D0440FF9F5D0}"/>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CE090E7-9389-3483-9349-61E6F82624EA}"/>
              </a:ext>
            </a:extLst>
          </p:cNvPr>
          <p:cNvSpPr>
            <a:spLocks noGrp="1"/>
          </p:cNvSpPr>
          <p:nvPr>
            <p:ph type="ftr" sz="quarter" idx="19"/>
          </p:nvPr>
        </p:nvSpPr>
        <p:spPr/>
        <p:txBody>
          <a:bodyPr/>
          <a:lstStyle/>
          <a:p>
            <a:r>
              <a:rPr lang="en-US"/>
              <a:t>©2022 VMware, Inc. and Microsoft Corporation. All rights reserved.</a:t>
            </a:r>
          </a:p>
        </p:txBody>
      </p:sp>
      <p:sp>
        <p:nvSpPr>
          <p:cNvPr id="3" name="Slide Number Placeholder 2">
            <a:extLst>
              <a:ext uri="{FF2B5EF4-FFF2-40B4-BE49-F238E27FC236}">
                <a16:creationId xmlns:a16="http://schemas.microsoft.com/office/drawing/2014/main" id="{C1550DD5-ACA6-5122-6DD7-2AF0B7D56E14}"/>
              </a:ext>
            </a:extLst>
          </p:cNvPr>
          <p:cNvSpPr>
            <a:spLocks noGrp="1"/>
          </p:cNvSpPr>
          <p:nvPr>
            <p:ph type="sldNum" idx="20"/>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257975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Content Balanced Color on Right">
    <p:spTree>
      <p:nvGrpSpPr>
        <p:cNvPr id="1" name=""/>
        <p:cNvGrpSpPr/>
        <p:nvPr/>
      </p:nvGrpSpPr>
      <p:grpSpPr>
        <a:xfrm>
          <a:off x="0" y="0"/>
          <a:ext cx="0" cy="0"/>
          <a:chOff x="0" y="0"/>
          <a:chExt cx="0" cy="0"/>
        </a:xfrm>
      </p:grpSpPr>
      <p:sp>
        <p:nvSpPr>
          <p:cNvPr id="2" name="Google Shape;388;p24">
            <a:extLst>
              <a:ext uri="{FF2B5EF4-FFF2-40B4-BE49-F238E27FC236}">
                <a16:creationId xmlns:a16="http://schemas.microsoft.com/office/drawing/2014/main" id="{4E00E6F8-F2C8-0ACB-EA44-6739FBD5EB11}"/>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4" name="Google Shape;163;p17">
            <a:extLst>
              <a:ext uri="{FF2B5EF4-FFF2-40B4-BE49-F238E27FC236}">
                <a16:creationId xmlns:a16="http://schemas.microsoft.com/office/drawing/2014/main" id="{8F590D18-2B00-0A04-AA2C-8F71A6A80959}"/>
              </a:ext>
            </a:extLst>
          </p:cNvPr>
          <p:cNvGrpSpPr/>
          <p:nvPr/>
        </p:nvGrpSpPr>
        <p:grpSpPr>
          <a:xfrm>
            <a:off x="616212" y="6287351"/>
            <a:ext cx="1936489" cy="365124"/>
            <a:chOff x="342906" y="-1290685"/>
            <a:chExt cx="1856560" cy="350055"/>
          </a:xfrm>
        </p:grpSpPr>
        <p:sp>
          <p:nvSpPr>
            <p:cNvPr id="5" name="Google Shape;164;p17">
              <a:extLst>
                <a:ext uri="{FF2B5EF4-FFF2-40B4-BE49-F238E27FC236}">
                  <a16:creationId xmlns:a16="http://schemas.microsoft.com/office/drawing/2014/main" id="{7E244670-008C-BE30-69DE-EC2A9C67B60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6" name="Google Shape;165;p17">
              <a:extLst>
                <a:ext uri="{FF2B5EF4-FFF2-40B4-BE49-F238E27FC236}">
                  <a16:creationId xmlns:a16="http://schemas.microsoft.com/office/drawing/2014/main" id="{50240670-8514-04C5-D27F-7C30C0329BA2}"/>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6;p17">
              <a:extLst>
                <a:ext uri="{FF2B5EF4-FFF2-40B4-BE49-F238E27FC236}">
                  <a16:creationId xmlns:a16="http://schemas.microsoft.com/office/drawing/2014/main" id="{10336133-852A-B909-2B52-89536A102B0C}"/>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7;p17">
              <a:extLst>
                <a:ext uri="{FF2B5EF4-FFF2-40B4-BE49-F238E27FC236}">
                  <a16:creationId xmlns:a16="http://schemas.microsoft.com/office/drawing/2014/main" id="{B77C8104-9D87-A674-DD75-D745A1C40986}"/>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8;p17">
              <a:extLst>
                <a:ext uri="{FF2B5EF4-FFF2-40B4-BE49-F238E27FC236}">
                  <a16:creationId xmlns:a16="http://schemas.microsoft.com/office/drawing/2014/main" id="{236E2503-F7BE-8930-BCA8-F2C6AE52D8F8}"/>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9;p17">
              <a:extLst>
                <a:ext uri="{FF2B5EF4-FFF2-40B4-BE49-F238E27FC236}">
                  <a16:creationId xmlns:a16="http://schemas.microsoft.com/office/drawing/2014/main" id="{267A7D61-EF66-C615-5DBE-815FF0F132CF}"/>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0;p17">
              <a:extLst>
                <a:ext uri="{FF2B5EF4-FFF2-40B4-BE49-F238E27FC236}">
                  <a16:creationId xmlns:a16="http://schemas.microsoft.com/office/drawing/2014/main" id="{1C74D3F8-2668-E516-D5FF-D0A62541188A}"/>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1;p17">
              <a:extLst>
                <a:ext uri="{FF2B5EF4-FFF2-40B4-BE49-F238E27FC236}">
                  <a16:creationId xmlns:a16="http://schemas.microsoft.com/office/drawing/2014/main" id="{05C1CB56-2909-7573-85F4-C68302486147}"/>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2;p17">
              <a:extLst>
                <a:ext uri="{FF2B5EF4-FFF2-40B4-BE49-F238E27FC236}">
                  <a16:creationId xmlns:a16="http://schemas.microsoft.com/office/drawing/2014/main" id="{14082795-54B7-4872-C006-80D541E34FEC}"/>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3;p17">
              <a:extLst>
                <a:ext uri="{FF2B5EF4-FFF2-40B4-BE49-F238E27FC236}">
                  <a16:creationId xmlns:a16="http://schemas.microsoft.com/office/drawing/2014/main" id="{BDF27B40-464C-0682-9C45-B29BC80229F8}"/>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4;p17">
              <a:extLst>
                <a:ext uri="{FF2B5EF4-FFF2-40B4-BE49-F238E27FC236}">
                  <a16:creationId xmlns:a16="http://schemas.microsoft.com/office/drawing/2014/main" id="{B1F401E5-6C2D-3D42-9A85-0EC232C7422A}"/>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3EC3C0B0-7741-84BC-A299-EF8874C67434}"/>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B09673DF-2EA0-EA18-ED48-B78EA560F230}"/>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C8FDF59A-D951-8AED-D09D-8FEF94E4FAF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4601" y="1600201"/>
            <a:ext cx="5867402" cy="4572000"/>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1" y="1600201"/>
            <a:ext cx="5867398" cy="4572000"/>
          </a:xfrm>
          <a:noFill/>
        </p:spPr>
        <p:txBody>
          <a:bodyPr vert="horz" lIns="594360" tIns="457200" rIns="457200" bIns="457200" rtlCol="0">
            <a:noAutofit/>
          </a:bodyPr>
          <a:lstStyle>
            <a:lvl1pPr>
              <a:spcBef>
                <a:spcPts val="1200"/>
              </a:spcBef>
              <a:defRPr lang="en-US" sz="1799"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617673" y="910432"/>
            <a:ext cx="10965543" cy="247743"/>
          </a:xfrm>
        </p:spPr>
        <p:txBody>
          <a:bodyPr/>
          <a:lstStyle>
            <a:lvl1pPr marL="0" indent="0" algn="l">
              <a:lnSpc>
                <a:spcPct val="100000"/>
              </a:lnSpc>
              <a:spcBef>
                <a:spcPts val="0"/>
              </a:spcBef>
              <a:buNone/>
              <a:defRPr sz="1999">
                <a:solidFill>
                  <a:schemeClr val="bg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2" name="Title 21">
            <a:extLst>
              <a:ext uri="{FF2B5EF4-FFF2-40B4-BE49-F238E27FC236}">
                <a16:creationId xmlns:a16="http://schemas.microsoft.com/office/drawing/2014/main" id="{2BECA0C6-FE74-45F9-5561-603B3D7CB55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4F2F245-4AEC-13D0-2800-0E263FCB472E}"/>
              </a:ext>
            </a:extLst>
          </p:cNvPr>
          <p:cNvSpPr>
            <a:spLocks noGrp="1"/>
          </p:cNvSpPr>
          <p:nvPr>
            <p:ph type="ftr" sz="quarter" idx="17"/>
          </p:nvPr>
        </p:nvSpPr>
        <p:spPr/>
        <p:txBody>
          <a:bodyPr/>
          <a:lstStyle/>
          <a:p>
            <a:r>
              <a:rPr lang="en-US"/>
              <a:t>©2022 VMware, Inc. and Microsoft Corporation. All rights reserved.</a:t>
            </a:r>
          </a:p>
        </p:txBody>
      </p:sp>
      <p:sp>
        <p:nvSpPr>
          <p:cNvPr id="23" name="Slide Number Placeholder 22">
            <a:extLst>
              <a:ext uri="{FF2B5EF4-FFF2-40B4-BE49-F238E27FC236}">
                <a16:creationId xmlns:a16="http://schemas.microsoft.com/office/drawing/2014/main" id="{A86BEB89-BF6C-B7FA-5CEF-95E4BA5B14C8}"/>
              </a:ext>
            </a:extLst>
          </p:cNvPr>
          <p:cNvSpPr>
            <a:spLocks noGrp="1"/>
          </p:cNvSpPr>
          <p:nvPr>
            <p:ph type="sldNum" idx="18"/>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301493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51A1-98D4-7A02-7492-36B3EE6C96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B5E1C3-7D5F-3ADC-43E7-E6A63F0340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D47233-5113-1A2C-1273-D502CC10C329}"/>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ECA3DD7D-1EAA-0C1B-9508-12498F6977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ED16C1-72C6-566D-28F4-CD31342A2EBA}"/>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2572988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34A41-7261-946E-AFFB-ADC90648C2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737038-FD67-4214-49D3-9B9BD4200D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1E718FA-A551-F7F8-BB39-77413BFF8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AF8118-0588-5DC4-D9CF-E9656087C4B2}"/>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6" name="Footer Placeholder 5">
            <a:extLst>
              <a:ext uri="{FF2B5EF4-FFF2-40B4-BE49-F238E27FC236}">
                <a16:creationId xmlns:a16="http://schemas.microsoft.com/office/drawing/2014/main" id="{D5530A76-A4E8-BAD4-4B7E-B07D3DC05A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4F9DF3-70AB-E647-C190-3D1397F0F169}"/>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680610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E6AE8-EC06-B208-0DC1-8D0B4F1603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C60BCD-A1D6-A17A-E5A7-3445CE45CA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B2E6FD-01F9-77D8-B316-065525F672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CE382B-BB39-FA97-13BD-E0CB2F23E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9EF8CB-3F15-8ABF-F564-77BDDD7629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327792-57CE-987E-6FD3-4E2A25C6496D}"/>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8" name="Footer Placeholder 7">
            <a:extLst>
              <a:ext uri="{FF2B5EF4-FFF2-40B4-BE49-F238E27FC236}">
                <a16:creationId xmlns:a16="http://schemas.microsoft.com/office/drawing/2014/main" id="{AB095EA9-1FB3-C00E-BB27-DF9129DF1D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91E628-0058-26B4-47AF-F7BEA0A0C5CE}"/>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1821882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352F-C097-686E-FBB8-BDDC87FEBF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3413BC-F868-A328-76A6-CCFD03A26B52}"/>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4" name="Footer Placeholder 3">
            <a:extLst>
              <a:ext uri="{FF2B5EF4-FFF2-40B4-BE49-F238E27FC236}">
                <a16:creationId xmlns:a16="http://schemas.microsoft.com/office/drawing/2014/main" id="{67933681-8258-648C-DCDF-8C4AC17AE0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201397-D15E-3AFD-D870-E05834D75293}"/>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826008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44A53-91F1-1B70-6E7D-7F745911B885}"/>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3" name="Footer Placeholder 2">
            <a:extLst>
              <a:ext uri="{FF2B5EF4-FFF2-40B4-BE49-F238E27FC236}">
                <a16:creationId xmlns:a16="http://schemas.microsoft.com/office/drawing/2014/main" id="{72EEFEB1-1921-A33D-D093-0DD423C1F1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9AE1EA-A24D-AF67-2FFB-94903926F9E1}"/>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29356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FA87-FA7A-1D7C-5CDF-EF7243679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F340CC-B59C-DB30-2DD9-E156244DE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CC6C76-486B-DF4B-B11E-C2CB8D11A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EFE34-9BF3-60C6-F4C6-80978B60E03B}"/>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6" name="Footer Placeholder 5">
            <a:extLst>
              <a:ext uri="{FF2B5EF4-FFF2-40B4-BE49-F238E27FC236}">
                <a16:creationId xmlns:a16="http://schemas.microsoft.com/office/drawing/2014/main" id="{AA825956-2CAE-FBE1-27A9-B73097A94D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5FC693-A3A3-9FAB-CCE8-52FFF7EB40F1}"/>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64790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0B4A-5A64-2039-AEE8-D1ACC035A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A9E270-1B92-653C-3990-B1B27E3C6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86619DD-4FB4-3896-B4D9-5CC7232A8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77AD3-2577-4700-C785-CADA793C47BA}"/>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6" name="Footer Placeholder 5">
            <a:extLst>
              <a:ext uri="{FF2B5EF4-FFF2-40B4-BE49-F238E27FC236}">
                <a16:creationId xmlns:a16="http://schemas.microsoft.com/office/drawing/2014/main" id="{10300C7B-4BDD-3805-3F66-3D2E57D3D0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A057CF-ECF1-FC52-00D2-02BEBC6E4A2F}"/>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493548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0EBE82-09A4-88F1-03CB-1D905740C4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2F1FC2-D00E-7B59-5A73-90F21CEF12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FF11F3-0A72-3AF5-2E1A-DAFE4F8BA0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4824B1AF-9D69-7BD2-C304-2D7641186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8710E13-972B-511A-A8E1-485EFD200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95536-53A7-4CB5-BB21-7F7F7E5C1262}" type="slidenum">
              <a:rPr lang="en-IN" smtClean="0"/>
              <a:t>‹#›</a:t>
            </a:fld>
            <a:endParaRPr lang="en-IN"/>
          </a:p>
        </p:txBody>
      </p:sp>
    </p:spTree>
    <p:extLst>
      <p:ext uri="{BB962C8B-B14F-4D97-AF65-F5344CB8AC3E}">
        <p14:creationId xmlns:p14="http://schemas.microsoft.com/office/powerpoint/2010/main" val="614107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cloud.spring.io/spring-cloud-gateway/reference/html/#glossary"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cloud.spring.io/spring-cloud-gateway/reference/html/#glossary"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ivotal.io/scg-k8s/1-0/configuring-routes.html#available-filters"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98.svg"/><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hyperlink" Target="https://docs.vmware.com/en/VMware-Spring-Cloud-Gateway-for-Kubernetes/1.0/scg-k8s/GUID-route-filters.html#ratelimit-limiting-user-requests-filt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6" Type="http://schemas.openxmlformats.org/officeDocument/2006/relationships/image" Target="../media/image31.png"/><Relationship Id="rId21" Type="http://schemas.openxmlformats.org/officeDocument/2006/relationships/image" Target="../media/image26.png"/><Relationship Id="rId42" Type="http://schemas.openxmlformats.org/officeDocument/2006/relationships/image" Target="../media/image47.png"/><Relationship Id="rId47" Type="http://schemas.openxmlformats.org/officeDocument/2006/relationships/image" Target="../media/image52.svg"/><Relationship Id="rId63" Type="http://schemas.openxmlformats.org/officeDocument/2006/relationships/image" Target="../media/image68.png"/><Relationship Id="rId68" Type="http://schemas.openxmlformats.org/officeDocument/2006/relationships/image" Target="../media/image73.png"/><Relationship Id="rId16" Type="http://schemas.openxmlformats.org/officeDocument/2006/relationships/image" Target="../media/image21.sv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svg"/><Relationship Id="rId40" Type="http://schemas.openxmlformats.org/officeDocument/2006/relationships/image" Target="../media/image45.png"/><Relationship Id="rId45" Type="http://schemas.openxmlformats.org/officeDocument/2006/relationships/image" Target="../media/image50.svg"/><Relationship Id="rId53" Type="http://schemas.openxmlformats.org/officeDocument/2006/relationships/image" Target="../media/image58.svg"/><Relationship Id="rId58" Type="http://schemas.openxmlformats.org/officeDocument/2006/relationships/image" Target="../media/image63.svg"/><Relationship Id="rId66" Type="http://schemas.openxmlformats.org/officeDocument/2006/relationships/image" Target="../media/image71.svg"/><Relationship Id="rId74" Type="http://schemas.openxmlformats.org/officeDocument/2006/relationships/image" Target="../media/image79.png"/><Relationship Id="rId79" Type="http://schemas.openxmlformats.org/officeDocument/2006/relationships/image" Target="../media/image83.png"/><Relationship Id="rId5" Type="http://schemas.openxmlformats.org/officeDocument/2006/relationships/image" Target="../media/image10.png"/><Relationship Id="rId61" Type="http://schemas.openxmlformats.org/officeDocument/2006/relationships/image" Target="../media/image66.png"/><Relationship Id="rId19" Type="http://schemas.openxmlformats.org/officeDocument/2006/relationships/image" Target="../media/image2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svg"/><Relationship Id="rId30" Type="http://schemas.openxmlformats.org/officeDocument/2006/relationships/image" Target="../media/image35.png"/><Relationship Id="rId35" Type="http://schemas.openxmlformats.org/officeDocument/2006/relationships/image" Target="../media/image40.svg"/><Relationship Id="rId43" Type="http://schemas.openxmlformats.org/officeDocument/2006/relationships/image" Target="../media/image48.svg"/><Relationship Id="rId48" Type="http://schemas.openxmlformats.org/officeDocument/2006/relationships/image" Target="../media/image53.png"/><Relationship Id="rId56" Type="http://schemas.openxmlformats.org/officeDocument/2006/relationships/image" Target="../media/image61.png"/><Relationship Id="rId64" Type="http://schemas.openxmlformats.org/officeDocument/2006/relationships/image" Target="../media/image69.svg"/><Relationship Id="rId69" Type="http://schemas.openxmlformats.org/officeDocument/2006/relationships/image" Target="../media/image74.png"/><Relationship Id="rId77" Type="http://schemas.openxmlformats.org/officeDocument/2006/relationships/image" Target="../media/image82.png"/><Relationship Id="rId8" Type="http://schemas.openxmlformats.org/officeDocument/2006/relationships/image" Target="../media/image13.svg"/><Relationship Id="rId51" Type="http://schemas.openxmlformats.org/officeDocument/2006/relationships/image" Target="../media/image56.svg"/><Relationship Id="rId72" Type="http://schemas.openxmlformats.org/officeDocument/2006/relationships/image" Target="../media/image77.png"/><Relationship Id="rId3" Type="http://schemas.openxmlformats.org/officeDocument/2006/relationships/image" Target="../media/image8.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svg"/><Relationship Id="rId33" Type="http://schemas.openxmlformats.org/officeDocument/2006/relationships/image" Target="../media/image38.svg"/><Relationship Id="rId38" Type="http://schemas.openxmlformats.org/officeDocument/2006/relationships/image" Target="../media/image43.png"/><Relationship Id="rId46" Type="http://schemas.openxmlformats.org/officeDocument/2006/relationships/image" Target="../media/image51.pn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25.svg"/><Relationship Id="rId41" Type="http://schemas.openxmlformats.org/officeDocument/2006/relationships/image" Target="../media/image46.svg"/><Relationship Id="rId54" Type="http://schemas.openxmlformats.org/officeDocument/2006/relationships/image" Target="../media/image59.png"/><Relationship Id="rId62" Type="http://schemas.openxmlformats.org/officeDocument/2006/relationships/image" Target="../media/image67.svg"/><Relationship Id="rId70" Type="http://schemas.openxmlformats.org/officeDocument/2006/relationships/image" Target="../media/image75.png"/><Relationship Id="rId75" Type="http://schemas.openxmlformats.org/officeDocument/2006/relationships/image" Target="../media/image80.svg"/><Relationship Id="rId1" Type="http://schemas.openxmlformats.org/officeDocument/2006/relationships/slideLayout" Target="../slideLayouts/slideLayout13.xml"/><Relationship Id="rId6" Type="http://schemas.openxmlformats.org/officeDocument/2006/relationships/image" Target="../media/image11.sv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svg"/><Relationship Id="rId57" Type="http://schemas.openxmlformats.org/officeDocument/2006/relationships/image" Target="../media/image62.png"/><Relationship Id="rId10" Type="http://schemas.openxmlformats.org/officeDocument/2006/relationships/image" Target="../media/image15.svg"/><Relationship Id="rId31" Type="http://schemas.openxmlformats.org/officeDocument/2006/relationships/image" Target="../media/image36.svg"/><Relationship Id="rId44" Type="http://schemas.openxmlformats.org/officeDocument/2006/relationships/image" Target="../media/image49.png"/><Relationship Id="rId52" Type="http://schemas.openxmlformats.org/officeDocument/2006/relationships/image" Target="../media/image57.pn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78.svg"/><Relationship Id="rId78" Type="http://schemas.microsoft.com/office/2007/relationships/hdphoto" Target="../media/hdphoto1.wdp"/><Relationship Id="rId4" Type="http://schemas.openxmlformats.org/officeDocument/2006/relationships/image" Target="../media/image9.svg"/><Relationship Id="rId9"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3.svg"/><Relationship Id="rId39" Type="http://schemas.openxmlformats.org/officeDocument/2006/relationships/image" Target="../media/image44.svg"/><Relationship Id="rId34" Type="http://schemas.openxmlformats.org/officeDocument/2006/relationships/image" Target="../media/image39.png"/><Relationship Id="rId50" Type="http://schemas.openxmlformats.org/officeDocument/2006/relationships/image" Target="../media/image55.png"/><Relationship Id="rId55" Type="http://schemas.openxmlformats.org/officeDocument/2006/relationships/image" Target="../media/image60.emf"/><Relationship Id="rId76" Type="http://schemas.openxmlformats.org/officeDocument/2006/relationships/image" Target="../media/image81.png"/><Relationship Id="rId7" Type="http://schemas.openxmlformats.org/officeDocument/2006/relationships/image" Target="../media/image12.png"/><Relationship Id="rId71" Type="http://schemas.openxmlformats.org/officeDocument/2006/relationships/image" Target="../media/image76.svg"/><Relationship Id="rId2" Type="http://schemas.openxmlformats.org/officeDocument/2006/relationships/notesSlide" Target="../notesSlides/notesSlide3.xml"/><Relationship Id="rId29" Type="http://schemas.openxmlformats.org/officeDocument/2006/relationships/image" Target="../media/image3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84.svg"/></Relationships>
</file>

<file path=ppt/slides/_rels/slide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6.svg"/></Relationships>
</file>

<file path=ppt/slides/_rels/slide8.xml.rels><?xml version="1.0" encoding="UTF-8" standalone="yes"?>
<Relationships xmlns="http://schemas.openxmlformats.org/package/2006/relationships"><Relationship Id="rId3" Type="http://schemas.openxmlformats.org/officeDocument/2006/relationships/hyperlink" Target="http://aka.ms/fitness-store"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88.png"/><Relationship Id="rId4" Type="http://schemas.openxmlformats.org/officeDocument/2006/relationships/image" Target="../media/image87.jpe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85.png"/><Relationship Id="rId18" Type="http://schemas.openxmlformats.org/officeDocument/2006/relationships/image" Target="../media/image92.png"/><Relationship Id="rId3" Type="http://schemas.openxmlformats.org/officeDocument/2006/relationships/image" Target="../media/image51.png"/><Relationship Id="rId21" Type="http://schemas.openxmlformats.org/officeDocument/2006/relationships/image" Target="../media/image95.svg"/><Relationship Id="rId7" Type="http://schemas.openxmlformats.org/officeDocument/2006/relationships/image" Target="../media/image10.png"/><Relationship Id="rId12" Type="http://schemas.openxmlformats.org/officeDocument/2006/relationships/image" Target="../media/image76.svg"/><Relationship Id="rId17"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25.svg"/><Relationship Id="rId20"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89.svg"/><Relationship Id="rId11" Type="http://schemas.openxmlformats.org/officeDocument/2006/relationships/image" Target="../media/image75.png"/><Relationship Id="rId5" Type="http://schemas.openxmlformats.org/officeDocument/2006/relationships/image" Target="../media/image64.png"/><Relationship Id="rId15" Type="http://schemas.openxmlformats.org/officeDocument/2006/relationships/image" Target="../media/image24.png"/><Relationship Id="rId10" Type="http://schemas.openxmlformats.org/officeDocument/2006/relationships/image" Target="../media/image91.png"/><Relationship Id="rId19" Type="http://schemas.openxmlformats.org/officeDocument/2006/relationships/image" Target="../media/image93.svg"/><Relationship Id="rId4" Type="http://schemas.openxmlformats.org/officeDocument/2006/relationships/image" Target="../media/image52.svg"/><Relationship Id="rId9" Type="http://schemas.openxmlformats.org/officeDocument/2006/relationships/image" Target="../media/image90.png"/><Relationship Id="rId14" Type="http://schemas.openxmlformats.org/officeDocument/2006/relationships/image" Target="../media/image86.svg"/><Relationship Id="rId22"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1F055-E0BA-6D6A-9FCF-4EC2B2D434D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FF962D6-1A44-3258-2476-1E43F886570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270073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614CDD-B566-8D62-E8F4-161C991BA97E}"/>
              </a:ext>
            </a:extLst>
          </p:cNvPr>
          <p:cNvSpPr/>
          <p:nvPr/>
        </p:nvSpPr>
        <p:spPr>
          <a:xfrm>
            <a:off x="0" y="1143001"/>
            <a:ext cx="6096000" cy="4572000"/>
          </a:xfrm>
          <a:prstGeom prst="rect">
            <a:avLst/>
          </a:prstGeom>
          <a:gradFill flip="none" rotWithShape="1">
            <a:gsLst>
              <a:gs pos="0">
                <a:schemeClr val="accent5">
                  <a:lumMod val="50000"/>
                </a:schemeClr>
              </a:gs>
              <a:gs pos="29000">
                <a:schemeClr val="accent5">
                  <a:lumMod val="75000"/>
                </a:schemeClr>
              </a:gs>
              <a:gs pos="100000">
                <a:srgbClr val="7F35A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2" name="Title 1">
            <a:extLst>
              <a:ext uri="{FF2B5EF4-FFF2-40B4-BE49-F238E27FC236}">
                <a16:creationId xmlns:a16="http://schemas.microsoft.com/office/drawing/2014/main" id="{486F7BA7-F0ED-4244-B309-DB8494B79A0E}"/>
              </a:ext>
            </a:extLst>
          </p:cNvPr>
          <p:cNvSpPr>
            <a:spLocks noGrp="1"/>
          </p:cNvSpPr>
          <p:nvPr>
            <p:ph type="title"/>
          </p:nvPr>
        </p:nvSpPr>
        <p:spPr>
          <a:xfrm>
            <a:off x="609600" y="1143000"/>
            <a:ext cx="5257799" cy="4572000"/>
          </a:xfrm>
        </p:spPr>
        <p:txBody>
          <a:bodyPr anchor="ctr">
            <a:normAutofit/>
          </a:bodyPr>
          <a:lstStyle/>
          <a:p>
            <a:r>
              <a:rPr lang="en-US" sz="4000" b="1">
                <a:solidFill>
                  <a:schemeClr val="bg1"/>
                </a:solidFill>
              </a:rPr>
              <a:t>Tour</a:t>
            </a:r>
            <a:br>
              <a:rPr lang="en-US" sz="4000">
                <a:solidFill>
                  <a:schemeClr val="bg1"/>
                </a:solidFill>
              </a:rPr>
            </a:br>
            <a:r>
              <a:rPr lang="en-US" sz="4000">
                <a:solidFill>
                  <a:schemeClr val="bg1"/>
                </a:solidFill>
              </a:rPr>
              <a:t>Acme Fitness Store</a:t>
            </a:r>
          </a:p>
        </p:txBody>
      </p:sp>
      <p:sp>
        <p:nvSpPr>
          <p:cNvPr id="4" name="Slide Number Placeholder 3">
            <a:extLst>
              <a:ext uri="{FF2B5EF4-FFF2-40B4-BE49-F238E27FC236}">
                <a16:creationId xmlns:a16="http://schemas.microsoft.com/office/drawing/2014/main" id="{90E79E5B-9556-A5BB-5426-D90664B79089}"/>
              </a:ext>
            </a:extLst>
          </p:cNvPr>
          <p:cNvSpPr>
            <a:spLocks noGrp="1"/>
          </p:cNvSpPr>
          <p:nvPr>
            <p:ph type="sldNum"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7643B4-7E4B-4B54-B9D9-996C2BB08E98}"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5" name="Footer Placeholder 4">
            <a:extLst>
              <a:ext uri="{FF2B5EF4-FFF2-40B4-BE49-F238E27FC236}">
                <a16:creationId xmlns:a16="http://schemas.microsoft.com/office/drawing/2014/main" id="{2224F626-543B-D292-48BC-89D76515D2BA}"/>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
        <p:nvSpPr>
          <p:cNvPr id="9" name="Rectangle 8">
            <a:extLst>
              <a:ext uri="{FF2B5EF4-FFF2-40B4-BE49-F238E27FC236}">
                <a16:creationId xmlns:a16="http://schemas.microsoft.com/office/drawing/2014/main" id="{65E53C04-28C3-BFFE-63E1-7892956F54CD}"/>
              </a:ext>
            </a:extLst>
          </p:cNvPr>
          <p:cNvSpPr/>
          <p:nvPr/>
        </p:nvSpPr>
        <p:spPr>
          <a:xfrm>
            <a:off x="7022592" y="1143001"/>
            <a:ext cx="4559808" cy="4572000"/>
          </a:xfrm>
          <a:prstGeom prst="rect">
            <a:avLst/>
          </a:prstGeom>
          <a:noFill/>
          <a:ln w="12700" cap="flat" cmpd="sng" algn="ctr">
            <a:noFill/>
            <a:prstDash val="solid"/>
            <a:miter lim="800000"/>
          </a:ln>
          <a:effectLst/>
        </p:spPr>
        <p:txBody>
          <a:bodyPr wrap="square" rtlCol="0" anchor="ctr">
            <a:noAutofit/>
          </a:bodyPr>
          <a:lstStyle/>
          <a:p>
            <a:pPr lvl="0">
              <a:defRPr/>
            </a:pPr>
            <a:r>
              <a:rPr lang="en-US" sz="2000" kern="0">
                <a:solidFill>
                  <a:srgbClr val="1D428A"/>
                </a:solidFill>
                <a:cs typeface="Segoe UI" panose="020B0502040204020203" pitchFamily="34" charset="0"/>
              </a:rPr>
              <a:t>Deployment in Azure</a:t>
            </a:r>
          </a:p>
          <a:p>
            <a:pPr lvl="0">
              <a:defRPr/>
            </a:pPr>
            <a:endParaRPr lang="en-US" sz="2000" kern="0">
              <a:solidFill>
                <a:srgbClr val="1D428A"/>
              </a:solidFill>
              <a:cs typeface="Segoe UI" panose="020B0502040204020203" pitchFamily="34" charset="0"/>
            </a:endParaRPr>
          </a:p>
          <a:p>
            <a:pPr lvl="0">
              <a:defRPr/>
            </a:pPr>
            <a:r>
              <a:rPr lang="en-US" sz="2000" kern="0">
                <a:solidFill>
                  <a:srgbClr val="1D428A"/>
                </a:solidFill>
                <a:cs typeface="Segoe UI" panose="020B0502040204020203" pitchFamily="34" charset="0"/>
              </a:rPr>
              <a:t>Code base</a:t>
            </a:r>
          </a:p>
        </p:txBody>
      </p:sp>
    </p:spTree>
    <p:extLst>
      <p:ext uri="{BB962C8B-B14F-4D97-AF65-F5344CB8AC3E}">
        <p14:creationId xmlns:p14="http://schemas.microsoft.com/office/powerpoint/2010/main" val="389476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19219 0 L 3.54167E-6 0 " pathEditMode="relative" rAng="0" ptsTypes="AA">
                                      <p:cBhvr>
                                        <p:cTn id="9" dur="750" fill="hold"/>
                                        <p:tgtEl>
                                          <p:spTgt spid="2"/>
                                        </p:tgtEl>
                                        <p:attrNameLst>
                                          <p:attrName>ppt_x</p:attrName>
                                          <p:attrName>ppt_y</p:attrName>
                                        </p:attrNameLst>
                                      </p:cBhvr>
                                      <p:rCtr x="960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19219 0 L 3.54167E-6 0 " pathEditMode="relative" rAng="0" ptsTypes="AA">
                                      <p:cBhvr>
                                        <p:cTn id="14" dur="750" fill="hold"/>
                                        <p:tgtEl>
                                          <p:spTgt spid="6"/>
                                        </p:tgtEl>
                                        <p:attrNameLst>
                                          <p:attrName>ppt_x</p:attrName>
                                          <p:attrName>ppt_y</p:attrName>
                                        </p:attrNameLst>
                                      </p:cBhvr>
                                      <p:rCtr x="9609" y="0"/>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50"/>
                                  </p:stCondLst>
                                  <p:childTnLst>
                                    <p:animMotion origin="layout" path="M 3.33333E-6 0.04607 L 3.33333E-6 -1.48148E-6 " pathEditMode="relative" rAng="0" ptsTypes="AA">
                                      <p:cBhvr>
                                        <p:cTn id="19" dur="600" fill="hold"/>
                                        <p:tgtEl>
                                          <p:spTgt spid="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0C1A880-22A4-EF62-0FDE-CE8594FC3AA4}"/>
              </a:ext>
            </a:extLst>
          </p:cNvPr>
          <p:cNvSpPr>
            <a:spLocks noGrp="1"/>
          </p:cNvSpPr>
          <p:nvPr>
            <p:ph type="sldNum" idx="10"/>
          </p:nvPr>
        </p:nvSpPr>
        <p:spPr/>
        <p:txBody>
          <a:bodyPr/>
          <a:lstStyle/>
          <a:p>
            <a:fld id="{A97643B4-7E4B-4B54-B9D9-996C2BB08E98}" type="slidenum">
              <a:rPr lang="en-US" smtClean="0">
                <a:solidFill>
                  <a:schemeClr val="bg1"/>
                </a:solidFill>
              </a:rPr>
              <a:t>11</a:t>
            </a:fld>
            <a:endParaRPr lang="en-US">
              <a:solidFill>
                <a:schemeClr val="bg1"/>
              </a:solidFill>
            </a:endParaRPr>
          </a:p>
        </p:txBody>
      </p:sp>
      <p:sp>
        <p:nvSpPr>
          <p:cNvPr id="3" name="Text Placeholder 2">
            <a:extLst>
              <a:ext uri="{FF2B5EF4-FFF2-40B4-BE49-F238E27FC236}">
                <a16:creationId xmlns:a16="http://schemas.microsoft.com/office/drawing/2014/main" id="{F4D88D8E-10F8-A4F5-D988-DAD416DFAB59}"/>
              </a:ext>
            </a:extLst>
          </p:cNvPr>
          <p:cNvSpPr>
            <a:spLocks noGrp="1"/>
          </p:cNvSpPr>
          <p:nvPr>
            <p:ph type="body" sz="quarter" idx="13"/>
          </p:nvPr>
        </p:nvSpPr>
        <p:spPr/>
        <p:txBody>
          <a:bodyPr>
            <a:noAutofit/>
          </a:bodyPr>
          <a:lstStyle/>
          <a:p>
            <a:pPr>
              <a:spcBef>
                <a:spcPts val="1800"/>
              </a:spcBef>
            </a:pPr>
            <a:r>
              <a:rPr lang="en-US"/>
              <a:t>Deploy NodeJS frontend</a:t>
            </a:r>
          </a:p>
          <a:p>
            <a:pPr>
              <a:spcBef>
                <a:spcPts val="1800"/>
              </a:spcBef>
            </a:pPr>
            <a:r>
              <a:rPr lang="en-US"/>
              <a:t>What is Spring Cloud Gateway?</a:t>
            </a:r>
          </a:p>
          <a:p>
            <a:pPr>
              <a:spcBef>
                <a:spcPts val="1800"/>
              </a:spcBef>
            </a:pPr>
            <a:r>
              <a:rPr lang="en-US"/>
              <a:t>Deploy backend APIs </a:t>
            </a:r>
          </a:p>
          <a:p>
            <a:pPr>
              <a:spcBef>
                <a:spcPts val="1800"/>
              </a:spcBef>
            </a:pPr>
            <a:r>
              <a:rPr lang="en-US"/>
              <a:t>Connecting apps to data services</a:t>
            </a:r>
          </a:p>
          <a:p>
            <a:pPr>
              <a:spcBef>
                <a:spcPts val="1800"/>
              </a:spcBef>
            </a:pPr>
            <a:r>
              <a:rPr lang="en-US"/>
              <a:t>Manage credentials in Key Vault</a:t>
            </a:r>
          </a:p>
          <a:p>
            <a:pPr>
              <a:spcBef>
                <a:spcPts val="1800"/>
              </a:spcBef>
            </a:pPr>
            <a:r>
              <a:rPr lang="en-US"/>
              <a:t>Configure SSO</a:t>
            </a:r>
          </a:p>
          <a:p>
            <a:pPr>
              <a:spcBef>
                <a:spcPts val="1800"/>
              </a:spcBef>
            </a:pPr>
            <a:r>
              <a:rPr lang="en-US"/>
              <a:t>Visualize requests </a:t>
            </a:r>
          </a:p>
        </p:txBody>
      </p:sp>
      <p:sp>
        <p:nvSpPr>
          <p:cNvPr id="2" name="Arrow: Pentagon 1">
            <a:extLst>
              <a:ext uri="{FF2B5EF4-FFF2-40B4-BE49-F238E27FC236}">
                <a16:creationId xmlns:a16="http://schemas.microsoft.com/office/drawing/2014/main" id="{7A607960-A3ED-B639-3A77-9A3F919BCAA4}"/>
              </a:ext>
            </a:extLst>
          </p:cNvPr>
          <p:cNvSpPr/>
          <p:nvPr/>
        </p:nvSpPr>
        <p:spPr>
          <a:xfrm>
            <a:off x="609600" y="5173317"/>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5 mins</a:t>
            </a:r>
          </a:p>
        </p:txBody>
      </p:sp>
    </p:spTree>
    <p:extLst>
      <p:ext uri="{BB962C8B-B14F-4D97-AF65-F5344CB8AC3E}">
        <p14:creationId xmlns:p14="http://schemas.microsoft.com/office/powerpoint/2010/main" val="254650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768BDD-C8AE-CB1E-BF9D-4A78F48F6D9C}"/>
              </a:ext>
            </a:extLst>
          </p:cNvPr>
          <p:cNvSpPr>
            <a:spLocks noGrp="1"/>
          </p:cNvSpPr>
          <p:nvPr>
            <p:ph type="title"/>
          </p:nvPr>
        </p:nvSpPr>
        <p:spPr>
          <a:xfrm>
            <a:off x="609599" y="4334256"/>
            <a:ext cx="10972801" cy="1100458"/>
          </a:xfrm>
        </p:spPr>
        <p:txBody>
          <a:bodyPr anchor="b"/>
          <a:lstStyle/>
          <a:p>
            <a:r>
              <a:rPr lang="en-US" sz="5500"/>
              <a:t>Spring Cloud Gateway</a:t>
            </a:r>
          </a:p>
        </p:txBody>
      </p:sp>
      <p:sp>
        <p:nvSpPr>
          <p:cNvPr id="3" name="Arrow: Pentagon 2">
            <a:extLst>
              <a:ext uri="{FF2B5EF4-FFF2-40B4-BE49-F238E27FC236}">
                <a16:creationId xmlns:a16="http://schemas.microsoft.com/office/drawing/2014/main" id="{43E32B54-1195-DD74-B039-5FC69B6BBC5B}"/>
              </a:ext>
            </a:extLst>
          </p:cNvPr>
          <p:cNvSpPr/>
          <p:nvPr/>
        </p:nvSpPr>
        <p:spPr>
          <a:xfrm>
            <a:off x="10210800" y="5859117"/>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15 mins</a:t>
            </a:r>
          </a:p>
        </p:txBody>
      </p:sp>
      <p:sp>
        <p:nvSpPr>
          <p:cNvPr id="2" name="Slide Number Placeholder 1">
            <a:extLst>
              <a:ext uri="{FF2B5EF4-FFF2-40B4-BE49-F238E27FC236}">
                <a16:creationId xmlns:a16="http://schemas.microsoft.com/office/drawing/2014/main" id="{BF233D4A-1D11-5F1A-23C2-41D1A4BC8368}"/>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5" name="Footer Placeholder 4">
            <a:extLst>
              <a:ext uri="{FF2B5EF4-FFF2-40B4-BE49-F238E27FC236}">
                <a16:creationId xmlns:a16="http://schemas.microsoft.com/office/drawing/2014/main" id="{C063CAE9-FFCB-2C02-F7CA-58B24D5703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234771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B0D5F9BF-4F46-35C3-2EA0-63DA1662F9B2}"/>
              </a:ext>
              <a:ext uri="{C183D7F6-B498-43B3-948B-1728B52AA6E4}">
                <adec:decorative xmlns:adec="http://schemas.microsoft.com/office/drawing/2017/decorative" val="1"/>
              </a:ext>
            </a:extLst>
          </p:cNvPr>
          <p:cNvSpPr>
            <a:spLocks/>
          </p:cNvSpPr>
          <p:nvPr/>
        </p:nvSpPr>
        <p:spPr>
          <a:xfrm rot="13500000">
            <a:off x="8500056" y="912949"/>
            <a:ext cx="4405800" cy="8592396"/>
          </a:xfrm>
          <a:custGeom>
            <a:avLst/>
            <a:gdLst>
              <a:gd name="connsiteX0" fmla="*/ 4393273 w 4405800"/>
              <a:gd name="connsiteY0" fmla="*/ 8592396 h 8592396"/>
              <a:gd name="connsiteX1" fmla="*/ 0 w 4405800"/>
              <a:gd name="connsiteY1" fmla="*/ 4199123 h 8592396"/>
              <a:gd name="connsiteX2" fmla="*/ 4199123 w 4405800"/>
              <a:gd name="connsiteY2" fmla="*/ 0 h 8592396"/>
              <a:gd name="connsiteX3" fmla="*/ 4405800 w 4405800"/>
              <a:gd name="connsiteY3" fmla="*/ 206677 h 8592396"/>
            </a:gdLst>
            <a:ahLst/>
            <a:cxnLst>
              <a:cxn ang="0">
                <a:pos x="connsiteX0" y="connsiteY0"/>
              </a:cxn>
              <a:cxn ang="0">
                <a:pos x="connsiteX1" y="connsiteY1"/>
              </a:cxn>
              <a:cxn ang="0">
                <a:pos x="connsiteX2" y="connsiteY2"/>
              </a:cxn>
              <a:cxn ang="0">
                <a:pos x="connsiteX3" y="connsiteY3"/>
              </a:cxn>
            </a:cxnLst>
            <a:rect l="l" t="t" r="r" b="b"/>
            <a:pathLst>
              <a:path w="4405800" h="8592396">
                <a:moveTo>
                  <a:pt x="4393273" y="8592396"/>
                </a:moveTo>
                <a:lnTo>
                  <a:pt x="0" y="4199123"/>
                </a:lnTo>
                <a:lnTo>
                  <a:pt x="4199123" y="0"/>
                </a:lnTo>
                <a:lnTo>
                  <a:pt x="4405800" y="206677"/>
                </a:lnTo>
                <a:close/>
              </a:path>
            </a:pathLst>
          </a:custGeom>
          <a:gradFill>
            <a:gsLst>
              <a:gs pos="0">
                <a:schemeClr val="accent1">
                  <a:alpha val="9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7" name="Freeform: Shape 6">
            <a:extLst>
              <a:ext uri="{FF2B5EF4-FFF2-40B4-BE49-F238E27FC236}">
                <a16:creationId xmlns:a16="http://schemas.microsoft.com/office/drawing/2014/main" id="{BD954F29-9875-589E-7481-037161C8DC52}"/>
              </a:ext>
              <a:ext uri="{C183D7F6-B498-43B3-948B-1728B52AA6E4}">
                <adec:decorative xmlns:adec="http://schemas.microsoft.com/office/drawing/2017/decorative" val="1"/>
              </a:ext>
            </a:extLst>
          </p:cNvPr>
          <p:cNvSpPr>
            <a:spLocks/>
          </p:cNvSpPr>
          <p:nvPr/>
        </p:nvSpPr>
        <p:spPr>
          <a:xfrm rot="13500000">
            <a:off x="9961823" y="2244335"/>
            <a:ext cx="2617817" cy="5225831"/>
          </a:xfrm>
          <a:custGeom>
            <a:avLst/>
            <a:gdLst>
              <a:gd name="connsiteX0" fmla="*/ 1471491 w 1477021"/>
              <a:gd name="connsiteY0" fmla="*/ 2948511 h 2948511"/>
              <a:gd name="connsiteX1" fmla="*/ 0 w 1477021"/>
              <a:gd name="connsiteY1" fmla="*/ 1477020 h 2948511"/>
              <a:gd name="connsiteX2" fmla="*/ 1477021 w 1477021"/>
              <a:gd name="connsiteY2" fmla="*/ 0 h 2948511"/>
              <a:gd name="connsiteX3" fmla="*/ 1472617 w 1477021"/>
              <a:gd name="connsiteY3" fmla="*/ 2947385 h 2948511"/>
            </a:gdLst>
            <a:ahLst/>
            <a:cxnLst>
              <a:cxn ang="0">
                <a:pos x="connsiteX0" y="connsiteY0"/>
              </a:cxn>
              <a:cxn ang="0">
                <a:pos x="connsiteX1" y="connsiteY1"/>
              </a:cxn>
              <a:cxn ang="0">
                <a:pos x="connsiteX2" y="connsiteY2"/>
              </a:cxn>
              <a:cxn ang="0">
                <a:pos x="connsiteX3" y="connsiteY3"/>
              </a:cxn>
            </a:cxnLst>
            <a:rect l="l" t="t" r="r" b="b"/>
            <a:pathLst>
              <a:path w="1477021" h="2948511">
                <a:moveTo>
                  <a:pt x="1471491" y="2948511"/>
                </a:moveTo>
                <a:lnTo>
                  <a:pt x="0" y="1477020"/>
                </a:lnTo>
                <a:lnTo>
                  <a:pt x="1477021" y="0"/>
                </a:lnTo>
                <a:lnTo>
                  <a:pt x="1472617" y="2947385"/>
                </a:lnTo>
                <a:close/>
              </a:path>
            </a:pathLst>
          </a:custGeom>
          <a:gradFill>
            <a:gsLst>
              <a:gs pos="0">
                <a:schemeClr val="accent1">
                  <a:alpha val="8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3" name="Content Placeholder 2">
            <a:extLst>
              <a:ext uri="{FF2B5EF4-FFF2-40B4-BE49-F238E27FC236}">
                <a16:creationId xmlns:a16="http://schemas.microsoft.com/office/drawing/2014/main" id="{CCCA4445-6ABC-2FC4-F37D-79DC1156F03A}"/>
              </a:ext>
            </a:extLst>
          </p:cNvPr>
          <p:cNvSpPr>
            <a:spLocks noGrp="1"/>
          </p:cNvSpPr>
          <p:nvPr>
            <p:ph type="body" sz="quarter" idx="12"/>
          </p:nvPr>
        </p:nvSpPr>
        <p:spPr/>
        <p:txBody>
          <a:bodyPr>
            <a:noAutofit/>
          </a:bodyPr>
          <a:lstStyle/>
          <a:p>
            <a:pPr>
              <a:spcAft>
                <a:spcPts val="1200"/>
              </a:spcAft>
            </a:pPr>
            <a:r>
              <a:rPr lang="en-US" sz="2000"/>
              <a:t>Let’s start with a route and understand how the gateway helps me with XCCs</a:t>
            </a:r>
          </a:p>
        </p:txBody>
      </p:sp>
      <p:sp>
        <p:nvSpPr>
          <p:cNvPr id="2" name="Title 1">
            <a:extLst>
              <a:ext uri="{FF2B5EF4-FFF2-40B4-BE49-F238E27FC236}">
                <a16:creationId xmlns:a16="http://schemas.microsoft.com/office/drawing/2014/main" id="{537BD061-84F7-18A3-5ECF-B664B636F104}"/>
              </a:ext>
            </a:extLst>
          </p:cNvPr>
          <p:cNvSpPr>
            <a:spLocks noGrp="1"/>
          </p:cNvSpPr>
          <p:nvPr>
            <p:ph type="title"/>
          </p:nvPr>
        </p:nvSpPr>
        <p:spPr/>
        <p:txBody>
          <a:bodyPr>
            <a:normAutofit fontScale="90000"/>
          </a:bodyPr>
          <a:lstStyle/>
          <a:p>
            <a:r>
              <a:rPr lang="en-US"/>
              <a:t>Understanding the Spring Cloud Gateway building blocks</a:t>
            </a:r>
            <a:br>
              <a:rPr lang="en-US" sz="2000">
                <a:solidFill>
                  <a:schemeClr val="accent5"/>
                </a:solidFill>
              </a:rPr>
            </a:br>
            <a:endParaRPr lang="en-US" sz="2000">
              <a:solidFill>
                <a:schemeClr val="accent5"/>
              </a:solidFill>
            </a:endParaRPr>
          </a:p>
        </p:txBody>
      </p:sp>
      <p:grpSp>
        <p:nvGrpSpPr>
          <p:cNvPr id="9" name="Group 8" descr="Link to Spring Cloud Gateway doc&#10;">
            <a:extLst>
              <a:ext uri="{FF2B5EF4-FFF2-40B4-BE49-F238E27FC236}">
                <a16:creationId xmlns:a16="http://schemas.microsoft.com/office/drawing/2014/main" id="{B3CF212E-EECE-18ED-B562-508A8B9F5100}"/>
              </a:ext>
            </a:extLst>
          </p:cNvPr>
          <p:cNvGrpSpPr/>
          <p:nvPr/>
        </p:nvGrpSpPr>
        <p:grpSpPr>
          <a:xfrm>
            <a:off x="609586" y="5073036"/>
            <a:ext cx="4287696" cy="351651"/>
            <a:chOff x="3374785" y="5816925"/>
            <a:chExt cx="4287696" cy="351651"/>
          </a:xfrm>
        </p:grpSpPr>
        <p:sp>
          <p:nvSpPr>
            <p:cNvPr id="10" name="Rectangle: Rounded Corners 9" descr="Link to Spring Cloud Gateway doc&#10;">
              <a:extLst>
                <a:ext uri="{FF2B5EF4-FFF2-40B4-BE49-F238E27FC236}">
                  <a16:creationId xmlns:a16="http://schemas.microsoft.com/office/drawing/2014/main" id="{6031C76F-C5B1-B9D3-ABAE-415913D6762A}"/>
                </a:ext>
              </a:extLst>
            </p:cNvPr>
            <p:cNvSpPr/>
            <p:nvPr/>
          </p:nvSpPr>
          <p:spPr bwMode="auto">
            <a:xfrm>
              <a:off x="3374785" y="5816925"/>
              <a:ext cx="4287696" cy="351651"/>
            </a:xfrm>
            <a:prstGeom prst="roundRect">
              <a:avLst>
                <a:gd name="adj" fmla="val 6457"/>
              </a:avLst>
            </a:prstGeom>
            <a:gradFill flip="none" rotWithShape="1">
              <a:gsLst>
                <a:gs pos="588">
                  <a:schemeClr val="accent5">
                    <a:lumMod val="50000"/>
                  </a:schemeClr>
                </a:gs>
                <a:gs pos="32000">
                  <a:schemeClr val="accent5">
                    <a:lumMod val="75000"/>
                  </a:schemeClr>
                </a:gs>
                <a:gs pos="100000">
                  <a:schemeClr val="accent5"/>
                </a:gs>
              </a:gsLst>
              <a:lin ang="13500000" scaled="1"/>
              <a:tileRect/>
            </a:gradFill>
            <a:ln w="57150" cap="rnd" cmpd="sng" algn="ctr">
              <a:noFill/>
              <a:prstDash val="solid"/>
              <a:headEnd type="none" w="lg" len="med"/>
              <a:tailEnd type="none" w="lg" len="med"/>
            </a:ln>
            <a:effectLst/>
          </p:spPr>
          <p:txBody>
            <a:bodyPr wrap="square" lIns="274320" t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chemeClr val="bg1"/>
                  </a:solidFill>
                  <a:effectLst/>
                  <a:uLnTx/>
                  <a:uFillTx/>
                  <a:ea typeface="+mn-ea"/>
                  <a:cs typeface="+mn-cs"/>
                  <a:hlinkClick r:id="rId3">
                    <a:extLst>
                      <a:ext uri="{A12FA001-AC4F-418D-AE19-62706E023703}">
                        <ahyp:hlinkClr xmlns:ahyp="http://schemas.microsoft.com/office/drawing/2018/hyperlinkcolor" val="tx"/>
                      </a:ext>
                    </a:extLst>
                  </a:hlinkClick>
                </a:rPr>
                <a:t>Link</a:t>
              </a:r>
              <a:r>
                <a:rPr kumimoji="0" lang="en-US" sz="1600" i="0" u="none" strike="noStrike" kern="0" cap="none" spc="0" normalizeH="0" baseline="0" noProof="0">
                  <a:ln>
                    <a:noFill/>
                  </a:ln>
                  <a:solidFill>
                    <a:schemeClr val="bg1"/>
                  </a:solidFill>
                  <a:effectLst/>
                  <a:uLnTx/>
                  <a:uFillTx/>
                  <a:ea typeface="+mn-ea"/>
                  <a:cs typeface="+mn-cs"/>
                </a:rPr>
                <a:t> to Spring </a:t>
              </a:r>
              <a:r>
                <a:rPr lang="en-US" sz="1600" kern="0">
                  <a:solidFill>
                    <a:schemeClr val="bg1"/>
                  </a:solidFill>
                </a:rPr>
                <a:t>Cloud</a:t>
              </a:r>
              <a:r>
                <a:rPr kumimoji="0" lang="en-US" sz="1600" i="0" u="none" strike="noStrike" kern="0" cap="none" spc="0" normalizeH="0" baseline="0" noProof="0">
                  <a:ln>
                    <a:noFill/>
                  </a:ln>
                  <a:solidFill>
                    <a:schemeClr val="bg1"/>
                  </a:solidFill>
                  <a:effectLst/>
                  <a:uLnTx/>
                  <a:uFillTx/>
                  <a:ea typeface="+mn-ea"/>
                  <a:cs typeface="+mn-cs"/>
                </a:rPr>
                <a:t> Gateway doc</a:t>
              </a:r>
            </a:p>
          </p:txBody>
        </p:sp>
        <p:cxnSp>
          <p:nvCxnSpPr>
            <p:cNvPr id="11" name="Straight Arrow Connector 10">
              <a:extLst>
                <a:ext uri="{FF2B5EF4-FFF2-40B4-BE49-F238E27FC236}">
                  <a16:creationId xmlns:a16="http://schemas.microsoft.com/office/drawing/2014/main" id="{7A933F17-25AE-4E0C-98C9-1B4977082801}"/>
                </a:ext>
              </a:extLst>
            </p:cNvPr>
            <p:cNvCxnSpPr>
              <a:cxnSpLocks/>
            </p:cNvCxnSpPr>
            <p:nvPr/>
          </p:nvCxnSpPr>
          <p:spPr>
            <a:xfrm>
              <a:off x="7158813" y="6004595"/>
              <a:ext cx="277937" cy="0"/>
            </a:xfrm>
            <a:prstGeom prst="straightConnector1">
              <a:avLst/>
            </a:prstGeom>
            <a:noFill/>
            <a:ln w="38100" cap="flat" cmpd="sng" algn="ctr">
              <a:solidFill>
                <a:schemeClr val="bg1"/>
              </a:solidFill>
              <a:prstDash val="solid"/>
              <a:miter lim="800000"/>
              <a:headEnd type="none" w="lg" len="med"/>
              <a:tailEnd type="triangle" w="lg" len="med"/>
            </a:ln>
            <a:effectLst/>
          </p:spPr>
        </p:cxnSp>
      </p:grpSp>
      <p:grpSp>
        <p:nvGrpSpPr>
          <p:cNvPr id="59" name="Group 58">
            <a:extLst>
              <a:ext uri="{FF2B5EF4-FFF2-40B4-BE49-F238E27FC236}">
                <a16:creationId xmlns:a16="http://schemas.microsoft.com/office/drawing/2014/main" id="{09A13852-7554-460D-9470-EC197B01371C}"/>
              </a:ext>
              <a:ext uri="{C183D7F6-B498-43B3-948B-1728B52AA6E4}">
                <adec:decorative xmlns:adec="http://schemas.microsoft.com/office/drawing/2017/decorative" val="1"/>
              </a:ext>
            </a:extLst>
          </p:cNvPr>
          <p:cNvGrpSpPr/>
          <p:nvPr/>
        </p:nvGrpSpPr>
        <p:grpSpPr>
          <a:xfrm>
            <a:off x="8764624" y="2889306"/>
            <a:ext cx="2817791" cy="3425693"/>
            <a:chOff x="9824048" y="4105512"/>
            <a:chExt cx="1802093" cy="2190872"/>
          </a:xfrm>
        </p:grpSpPr>
        <p:grpSp>
          <p:nvGrpSpPr>
            <p:cNvPr id="8" name="Group 7">
              <a:extLst>
                <a:ext uri="{FF2B5EF4-FFF2-40B4-BE49-F238E27FC236}">
                  <a16:creationId xmlns:a16="http://schemas.microsoft.com/office/drawing/2014/main" id="{0F8B927F-1ACC-168A-1348-4E8F6DE12906}"/>
                </a:ext>
              </a:extLst>
            </p:cNvPr>
            <p:cNvGrpSpPr/>
            <p:nvPr/>
          </p:nvGrpSpPr>
          <p:grpSpPr>
            <a:xfrm>
              <a:off x="9824048" y="4105512"/>
              <a:ext cx="1081696" cy="1244765"/>
              <a:chOff x="9213637" y="1799093"/>
              <a:chExt cx="1356508" cy="1561006"/>
            </a:xfrm>
          </p:grpSpPr>
          <p:sp>
            <p:nvSpPr>
              <p:cNvPr id="50" name="Freeform 5">
                <a:extLst>
                  <a:ext uri="{FF2B5EF4-FFF2-40B4-BE49-F238E27FC236}">
                    <a16:creationId xmlns:a16="http://schemas.microsoft.com/office/drawing/2014/main" id="{5753DB59-CDD6-9BB0-04AE-62A6ADBD3054}"/>
                  </a:ext>
                </a:extLst>
              </p:cNvPr>
              <p:cNvSpPr>
                <a:spLocks/>
              </p:cNvSpPr>
              <p:nvPr/>
            </p:nvSpPr>
            <p:spPr bwMode="auto">
              <a:xfrm>
                <a:off x="9219018" y="1799093"/>
                <a:ext cx="1351127" cy="1561006"/>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chemeClr val="accent6">
                  <a:lumMod val="20000"/>
                  <a:lumOff val="80000"/>
                </a:schemeClr>
              </a:solidFill>
              <a:ln w="1111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Metropolis" panose="00000500000000000000" pitchFamily="50" charset="0"/>
                  <a:ea typeface="+mn-ea"/>
                  <a:cs typeface="+mn-cs"/>
                </a:endParaRPr>
              </a:p>
            </p:txBody>
          </p:sp>
          <p:grpSp>
            <p:nvGrpSpPr>
              <p:cNvPr id="46" name="Group 45">
                <a:extLst>
                  <a:ext uri="{FF2B5EF4-FFF2-40B4-BE49-F238E27FC236}">
                    <a16:creationId xmlns:a16="http://schemas.microsoft.com/office/drawing/2014/main" id="{12657793-7D53-7FE6-09B8-5B7A319FAEED}"/>
                  </a:ext>
                </a:extLst>
              </p:cNvPr>
              <p:cNvGrpSpPr/>
              <p:nvPr/>
            </p:nvGrpSpPr>
            <p:grpSpPr>
              <a:xfrm>
                <a:off x="9213637" y="1799118"/>
                <a:ext cx="1343616" cy="1530355"/>
                <a:chOff x="4606773" y="3955517"/>
                <a:chExt cx="148213" cy="168812"/>
              </a:xfrm>
              <a:solidFill>
                <a:schemeClr val="accent4"/>
              </a:solidFill>
            </p:grpSpPr>
            <p:sp>
              <p:nvSpPr>
                <p:cNvPr id="47" name="Freeform: Shape 46">
                  <a:extLst>
                    <a:ext uri="{FF2B5EF4-FFF2-40B4-BE49-F238E27FC236}">
                      <a16:creationId xmlns:a16="http://schemas.microsoft.com/office/drawing/2014/main" id="{184623E7-8750-2ED1-894F-9F7E10089346}"/>
                    </a:ext>
                  </a:extLst>
                </p:cNvPr>
                <p:cNvSpPr/>
                <p:nvPr/>
              </p:nvSpPr>
              <p:spPr>
                <a:xfrm>
                  <a:off x="4613899" y="3955517"/>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chemeClr val="accent6">
                    <a:lumMod val="40000"/>
                    <a:lumOff val="60000"/>
                  </a:schemeClr>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48" name="Freeform: Shape 47">
                  <a:extLst>
                    <a:ext uri="{FF2B5EF4-FFF2-40B4-BE49-F238E27FC236}">
                      <a16:creationId xmlns:a16="http://schemas.microsoft.com/office/drawing/2014/main" id="{D22DA56F-CA2D-ED66-6A4B-F8D584BB145C}"/>
                    </a:ext>
                  </a:extLst>
                </p:cNvPr>
                <p:cNvSpPr/>
                <p:nvPr/>
              </p:nvSpPr>
              <p:spPr>
                <a:xfrm>
                  <a:off x="4606773" y="4005968"/>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chemeClr val="accent6">
                    <a:lumMod val="40000"/>
                    <a:lumOff val="60000"/>
                  </a:schemeClr>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49" name="Freeform: Shape 48">
                  <a:extLst>
                    <a:ext uri="{FF2B5EF4-FFF2-40B4-BE49-F238E27FC236}">
                      <a16:creationId xmlns:a16="http://schemas.microsoft.com/office/drawing/2014/main" id="{341809B7-3C94-F543-C5F8-519DE39F57D1}"/>
                    </a:ext>
                  </a:extLst>
                </p:cNvPr>
                <p:cNvSpPr/>
                <p:nvPr/>
              </p:nvSpPr>
              <p:spPr>
                <a:xfrm>
                  <a:off x="4687351" y="4005204"/>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chemeClr val="accent6">
                    <a:lumMod val="40000"/>
                    <a:lumOff val="60000"/>
                  </a:schemeClr>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grpSp>
          <p:nvGrpSpPr>
            <p:cNvPr id="52" name="Group 51">
              <a:extLst>
                <a:ext uri="{FF2B5EF4-FFF2-40B4-BE49-F238E27FC236}">
                  <a16:creationId xmlns:a16="http://schemas.microsoft.com/office/drawing/2014/main" id="{4A36471D-DC67-43E2-E139-160C6E3394BE}"/>
                </a:ext>
              </a:extLst>
            </p:cNvPr>
            <p:cNvGrpSpPr/>
            <p:nvPr/>
          </p:nvGrpSpPr>
          <p:grpSpPr>
            <a:xfrm>
              <a:off x="10541219" y="5051619"/>
              <a:ext cx="1084922" cy="1244765"/>
              <a:chOff x="9229794" y="1799093"/>
              <a:chExt cx="1360552" cy="1561006"/>
            </a:xfrm>
          </p:grpSpPr>
          <p:sp>
            <p:nvSpPr>
              <p:cNvPr id="53" name="Freeform 5">
                <a:extLst>
                  <a:ext uri="{FF2B5EF4-FFF2-40B4-BE49-F238E27FC236}">
                    <a16:creationId xmlns:a16="http://schemas.microsoft.com/office/drawing/2014/main" id="{49A82149-AF86-9171-BCDE-53016E6644B7}"/>
                  </a:ext>
                </a:extLst>
              </p:cNvPr>
              <p:cNvSpPr>
                <a:spLocks/>
              </p:cNvSpPr>
              <p:nvPr/>
            </p:nvSpPr>
            <p:spPr bwMode="auto">
              <a:xfrm>
                <a:off x="9239219" y="1799093"/>
                <a:ext cx="1351127" cy="1561006"/>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chemeClr val="accent5">
                  <a:lumMod val="20000"/>
                  <a:lumOff val="80000"/>
                </a:schemeClr>
              </a:solidFill>
              <a:ln w="1111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Metropolis" panose="00000500000000000000" pitchFamily="50" charset="0"/>
                  <a:ea typeface="+mn-ea"/>
                  <a:cs typeface="+mn-cs"/>
                </a:endParaRPr>
              </a:p>
            </p:txBody>
          </p:sp>
          <p:grpSp>
            <p:nvGrpSpPr>
              <p:cNvPr id="54" name="Group 53">
                <a:extLst>
                  <a:ext uri="{FF2B5EF4-FFF2-40B4-BE49-F238E27FC236}">
                    <a16:creationId xmlns:a16="http://schemas.microsoft.com/office/drawing/2014/main" id="{C7AE5C14-0CCB-73F4-EAA6-E12CADCF3949}"/>
                  </a:ext>
                </a:extLst>
              </p:cNvPr>
              <p:cNvGrpSpPr/>
              <p:nvPr/>
            </p:nvGrpSpPr>
            <p:grpSpPr>
              <a:xfrm>
                <a:off x="9229794" y="1799120"/>
                <a:ext cx="1337162" cy="1533111"/>
                <a:chOff x="4608553" y="3955517"/>
                <a:chExt cx="147501" cy="169116"/>
              </a:xfrm>
              <a:solidFill>
                <a:schemeClr val="accent4"/>
              </a:solidFill>
            </p:grpSpPr>
            <p:sp>
              <p:nvSpPr>
                <p:cNvPr id="55" name="Freeform: Shape 54">
                  <a:extLst>
                    <a:ext uri="{FF2B5EF4-FFF2-40B4-BE49-F238E27FC236}">
                      <a16:creationId xmlns:a16="http://schemas.microsoft.com/office/drawing/2014/main" id="{26251236-EEB1-2214-E407-3194FBB2D5E7}"/>
                    </a:ext>
                  </a:extLst>
                </p:cNvPr>
                <p:cNvSpPr/>
                <p:nvPr/>
              </p:nvSpPr>
              <p:spPr>
                <a:xfrm>
                  <a:off x="4613899" y="3955517"/>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chemeClr val="accent5">
                    <a:lumMod val="40000"/>
                    <a:lumOff val="60000"/>
                  </a:schemeClr>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56" name="Freeform: Shape 55">
                  <a:extLst>
                    <a:ext uri="{FF2B5EF4-FFF2-40B4-BE49-F238E27FC236}">
                      <a16:creationId xmlns:a16="http://schemas.microsoft.com/office/drawing/2014/main" id="{E7066D81-CC45-2CE1-42F7-A3AE349A6CE0}"/>
                    </a:ext>
                  </a:extLst>
                </p:cNvPr>
                <p:cNvSpPr/>
                <p:nvPr/>
              </p:nvSpPr>
              <p:spPr>
                <a:xfrm>
                  <a:off x="4608553" y="4005612"/>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chemeClr val="accent5">
                    <a:lumMod val="40000"/>
                    <a:lumOff val="60000"/>
                  </a:schemeClr>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57" name="Freeform: Shape 56">
                  <a:extLst>
                    <a:ext uri="{FF2B5EF4-FFF2-40B4-BE49-F238E27FC236}">
                      <a16:creationId xmlns:a16="http://schemas.microsoft.com/office/drawing/2014/main" id="{E9DC1723-7CA5-FB3A-F5FF-3DEE6E036971}"/>
                    </a:ext>
                  </a:extLst>
                </p:cNvPr>
                <p:cNvSpPr/>
                <p:nvPr/>
              </p:nvSpPr>
              <p:spPr>
                <a:xfrm>
                  <a:off x="4688419" y="4006272"/>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chemeClr val="accent5">
                    <a:lumMod val="40000"/>
                    <a:lumOff val="60000"/>
                  </a:schemeClr>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grpSp>
      <p:sp>
        <p:nvSpPr>
          <p:cNvPr id="5" name="TextBox 4">
            <a:extLst>
              <a:ext uri="{FF2B5EF4-FFF2-40B4-BE49-F238E27FC236}">
                <a16:creationId xmlns:a16="http://schemas.microsoft.com/office/drawing/2014/main" id="{3F1FAE1E-EF29-57D0-815B-7E2BA762880D}"/>
              </a:ext>
            </a:extLst>
          </p:cNvPr>
          <p:cNvSpPr txBox="1"/>
          <p:nvPr/>
        </p:nvSpPr>
        <p:spPr>
          <a:xfrm>
            <a:off x="609600" y="1609138"/>
            <a:ext cx="7510943" cy="2554545"/>
          </a:xfrm>
          <a:prstGeom prst="rect">
            <a:avLst/>
          </a:prstGeom>
          <a:noFill/>
        </p:spPr>
        <p:txBody>
          <a:bodyPr wrap="square" lIns="0" tIns="0" rIns="0" bIns="0">
            <a:spAutoFit/>
          </a:bodyPr>
          <a:lstStyle/>
          <a:p>
            <a:pPr marL="287338" indent="-287338">
              <a:spcAft>
                <a:spcPts val="1200"/>
              </a:spcAft>
              <a:buFont typeface="Arial" panose="020B0604020202020204" pitchFamily="34" charset="0"/>
              <a:buChar char="•"/>
            </a:pPr>
            <a:r>
              <a:rPr lang="en-US" sz="1800">
                <a:solidFill>
                  <a:schemeClr val="bg2"/>
                </a:solidFill>
              </a:rPr>
              <a:t>Routes define how the Gateway will process incoming requests. </a:t>
            </a:r>
          </a:p>
          <a:p>
            <a:pPr marL="287338" indent="-287338">
              <a:spcAft>
                <a:spcPts val="1200"/>
              </a:spcAft>
              <a:buFont typeface="Arial" panose="020B0604020202020204" pitchFamily="34" charset="0"/>
              <a:buChar char="•"/>
            </a:pPr>
            <a:r>
              <a:rPr lang="en-US" sz="1800">
                <a:solidFill>
                  <a:schemeClr val="bg2"/>
                </a:solidFill>
              </a:rPr>
              <a:t>Each route is composed of Predicates, Filters, and a Service.</a:t>
            </a:r>
          </a:p>
          <a:p>
            <a:pPr marL="287338" indent="-287338">
              <a:spcAft>
                <a:spcPts val="1200"/>
              </a:spcAft>
              <a:buFont typeface="Arial" panose="020B0604020202020204" pitchFamily="34" charset="0"/>
              <a:buChar char="•"/>
            </a:pPr>
            <a:r>
              <a:rPr lang="en-US" sz="1800">
                <a:solidFill>
                  <a:schemeClr val="bg2"/>
                </a:solidFill>
              </a:rPr>
              <a:t>Predicates determine whether the route matches any given request.</a:t>
            </a:r>
          </a:p>
          <a:p>
            <a:pPr marL="287338" indent="-287338">
              <a:spcAft>
                <a:spcPts val="1200"/>
              </a:spcAft>
              <a:buFont typeface="Arial" panose="020B0604020202020204" pitchFamily="34" charset="0"/>
              <a:buChar char="•"/>
            </a:pPr>
            <a:r>
              <a:rPr lang="en-US" sz="1800">
                <a:solidFill>
                  <a:schemeClr val="bg2"/>
                </a:solidFill>
              </a:rPr>
              <a:t>Filters apply behavior to matching requests or their responses.</a:t>
            </a:r>
          </a:p>
          <a:p>
            <a:pPr marL="287338" indent="-287338">
              <a:spcAft>
                <a:spcPts val="1200"/>
              </a:spcAft>
              <a:buFont typeface="Arial" panose="020B0604020202020204" pitchFamily="34" charset="0"/>
              <a:buChar char="•"/>
            </a:pPr>
            <a:r>
              <a:rPr lang="en-US" sz="1800">
                <a:solidFill>
                  <a:schemeClr val="bg2"/>
                </a:solidFill>
              </a:rPr>
              <a:t>The Service determines where the request will be forwarded after filtering.</a:t>
            </a:r>
            <a:endParaRPr lang="en-US">
              <a:solidFill>
                <a:schemeClr val="bg2"/>
              </a:solidFill>
            </a:endParaRPr>
          </a:p>
        </p:txBody>
      </p:sp>
      <p:sp>
        <p:nvSpPr>
          <p:cNvPr id="14" name="Footer Placeholder 13">
            <a:extLst>
              <a:ext uri="{FF2B5EF4-FFF2-40B4-BE49-F238E27FC236}">
                <a16:creationId xmlns:a16="http://schemas.microsoft.com/office/drawing/2014/main" id="{6436A0A4-A95A-FF99-C750-312D43D37FF7}"/>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15" name="Slide Number Placeholder 14">
            <a:extLst>
              <a:ext uri="{FF2B5EF4-FFF2-40B4-BE49-F238E27FC236}">
                <a16:creationId xmlns:a16="http://schemas.microsoft.com/office/drawing/2014/main" id="{984E18AE-4257-050A-61EE-A85090A81A29}"/>
              </a:ext>
            </a:extLst>
          </p:cNvPr>
          <p:cNvSpPr>
            <a:spLocks noGrp="1"/>
          </p:cNvSpPr>
          <p:nvPr>
            <p:ph type="sldNum" idx="10"/>
          </p:nvPr>
        </p:nvSpPr>
        <p:spPr/>
        <p:txBody>
          <a:bodyPr/>
          <a:lstStyle/>
          <a:p>
            <a:fld id="{3BD295A3-96FB-4E80-91AF-4225D266C57B}" type="slidenum">
              <a:rPr lang="en-US" smtClean="0">
                <a:solidFill>
                  <a:schemeClr val="tx1"/>
                </a:solidFill>
              </a:rPr>
              <a:t>13</a:t>
            </a:fld>
            <a:endParaRPr lang="en-US">
              <a:solidFill>
                <a:schemeClr val="tx1"/>
              </a:solidFill>
            </a:endParaRPr>
          </a:p>
        </p:txBody>
      </p:sp>
    </p:spTree>
    <p:extLst>
      <p:ext uri="{BB962C8B-B14F-4D97-AF65-F5344CB8AC3E}">
        <p14:creationId xmlns:p14="http://schemas.microsoft.com/office/powerpoint/2010/main" val="66995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2" presetClass="path" presetSubtype="0" decel="100000" fill="hold" grpId="1" nodeType="withEffect">
                                  <p:stCondLst>
                                    <p:cond delay="0"/>
                                  </p:stCondLst>
                                  <p:childTnLst>
                                    <p:animMotion origin="layout" path="M -2.29167E-6 0.04607 L -2.29167E-6 -2.22222E-6 " pathEditMode="relative" rAng="0" ptsTypes="AA">
                                      <p:cBhvr>
                                        <p:cTn id="9" dur="600" fill="hold"/>
                                        <p:tgtEl>
                                          <p:spTgt spid="3">
                                            <p:txEl>
                                              <p:pRg st="0" end="0"/>
                                            </p:txEl>
                                          </p:spTgt>
                                        </p:tgtEl>
                                        <p:attrNameLst>
                                          <p:attrName>ppt_x</p:attrName>
                                          <p:attrName>ppt_y</p:attrName>
                                        </p:attrNameLst>
                                      </p:cBhvr>
                                      <p:rCtr x="0" y="-2315"/>
                                    </p:animMotion>
                                  </p:childTnLst>
                                </p:cTn>
                              </p:par>
                              <p:par>
                                <p:cTn id="10" presetID="10"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250"/>
                                  </p:stCondLst>
                                  <p:childTnLst>
                                    <p:animMotion origin="layout" path="M -1.25E-6 0.04606 L -1.25E-6 2.22222E-6 " pathEditMode="relative" rAng="0" ptsTypes="AA">
                                      <p:cBhvr>
                                        <p:cTn id="14" dur="600" fill="hold"/>
                                        <p:tgtEl>
                                          <p:spTgt spid="9"/>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42" presetClass="path" presetSubtype="0" decel="100000" fill="hold" nodeType="withEffect">
                                  <p:stCondLst>
                                    <p:cond delay="0"/>
                                  </p:stCondLst>
                                  <p:childTnLst>
                                    <p:animMotion origin="layout" path="M 5E-6 0.04607 L 5E-6 -4.81481E-6 " pathEditMode="relative" rAng="0" ptsTypes="AA">
                                      <p:cBhvr>
                                        <p:cTn id="19" dur="600" fill="hold"/>
                                        <p:tgtEl>
                                          <p:spTgt spid="59"/>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0"/>
                                  </p:stCondLst>
                                  <p:childTnLst>
                                    <p:animMotion origin="layout" path="M 5E-6 0.04607 L 5E-6 -4.81481E-6 " pathEditMode="relative" rAng="0" ptsTypes="AA">
                                      <p:cBhvr>
                                        <p:cTn id="24" dur="6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82AA44-DC02-0DEE-60AA-790BDCD6B3AC}"/>
              </a:ext>
              <a:ext uri="{C183D7F6-B498-43B3-948B-1728B52AA6E4}">
                <adec:decorative xmlns:adec="http://schemas.microsoft.com/office/drawing/2017/decorative" val="1"/>
              </a:ext>
            </a:extLst>
          </p:cNvPr>
          <p:cNvSpPr>
            <a:spLocks/>
          </p:cNvSpPr>
          <p:nvPr/>
        </p:nvSpPr>
        <p:spPr>
          <a:xfrm>
            <a:off x="2181503" y="1861497"/>
            <a:ext cx="7398816" cy="3309664"/>
          </a:xfrm>
          <a:prstGeom prst="rect">
            <a:avLst/>
          </a:prstGeom>
          <a:noFill/>
          <a:ln w="57150" cap="flat" cmpd="sng" algn="ctr">
            <a:gradFill>
              <a:gsLst>
                <a:gs pos="0">
                  <a:schemeClr val="accent1"/>
                </a:gs>
                <a:gs pos="100000">
                  <a:schemeClr val="accent6"/>
                </a:gs>
              </a:gsLst>
              <a:lin ang="5400000" scaled="1"/>
            </a:gradFill>
            <a:prstDash val="solid"/>
            <a:miter lim="800000"/>
            <a:headEnd type="none" w="med" len="med"/>
            <a:tailEnd type="none" w="med" len="med"/>
          </a:ln>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0E4AA06C-4E44-C171-48DB-1B38902325B1}"/>
              </a:ext>
            </a:extLst>
          </p:cNvPr>
          <p:cNvSpPr>
            <a:spLocks noGrp="1"/>
          </p:cNvSpPr>
          <p:nvPr>
            <p:ph type="body" sz="quarter" idx="12"/>
          </p:nvPr>
        </p:nvSpPr>
        <p:spPr/>
        <p:txBody>
          <a:bodyPr>
            <a:normAutofit fontScale="92500" lnSpcReduction="10000"/>
          </a:bodyPr>
          <a:lstStyle/>
          <a:p>
            <a:r>
              <a:rPr lang="en-US"/>
              <a:t>The logic for executing the cross-cutting concerns</a:t>
            </a:r>
          </a:p>
        </p:txBody>
      </p:sp>
      <p:sp>
        <p:nvSpPr>
          <p:cNvPr id="2" name="Title 1">
            <a:extLst>
              <a:ext uri="{FF2B5EF4-FFF2-40B4-BE49-F238E27FC236}">
                <a16:creationId xmlns:a16="http://schemas.microsoft.com/office/drawing/2014/main" id="{537BD061-84F7-18A3-5ECF-B664B636F104}"/>
              </a:ext>
            </a:extLst>
          </p:cNvPr>
          <p:cNvSpPr>
            <a:spLocks noGrp="1"/>
          </p:cNvSpPr>
          <p:nvPr>
            <p:ph type="title"/>
          </p:nvPr>
        </p:nvSpPr>
        <p:spPr/>
        <p:txBody>
          <a:bodyPr/>
          <a:lstStyle/>
          <a:p>
            <a:r>
              <a:rPr lang="en-US"/>
              <a:t>How they all work − Spring Cloud Gateway</a:t>
            </a:r>
          </a:p>
        </p:txBody>
      </p:sp>
      <p:sp>
        <p:nvSpPr>
          <p:cNvPr id="61" name="TextBox 60">
            <a:extLst>
              <a:ext uri="{FF2B5EF4-FFF2-40B4-BE49-F238E27FC236}">
                <a16:creationId xmlns:a16="http://schemas.microsoft.com/office/drawing/2014/main" id="{4A23A8A3-57B7-3766-204B-AE6644B5CA4B}"/>
              </a:ext>
            </a:extLst>
          </p:cNvPr>
          <p:cNvSpPr txBox="1"/>
          <p:nvPr/>
        </p:nvSpPr>
        <p:spPr>
          <a:xfrm>
            <a:off x="609600" y="5600433"/>
            <a:ext cx="1563103" cy="507831"/>
          </a:xfrm>
          <a:prstGeom prst="rect">
            <a:avLst/>
          </a:prstGeom>
        </p:spPr>
        <p:txBody>
          <a:bodyPr wrap="square" lIns="0" tIns="0" rIns="0" bIns="0" rtlCol="0">
            <a:spAutoFit/>
          </a:bodyPr>
          <a:lstStyle/>
          <a:p>
            <a:pPr marL="168275" marR="0" lvl="0" indent="-168275"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1100" i="0" u="none" strike="noStrike" kern="1200" cap="none" spc="0" normalizeH="0" baseline="0" noProof="0">
                <a:ln>
                  <a:noFill/>
                </a:ln>
                <a:solidFill>
                  <a:schemeClr val="bg2"/>
                </a:solidFill>
                <a:effectLst/>
                <a:uLnTx/>
                <a:uFillTx/>
                <a:ea typeface="+mn-ea"/>
                <a:cs typeface="Segoe UI"/>
              </a:rPr>
              <a:t>Client makes a request to the Gateway.</a:t>
            </a:r>
          </a:p>
        </p:txBody>
      </p:sp>
      <p:sp>
        <p:nvSpPr>
          <p:cNvPr id="59" name="TextBox 58">
            <a:extLst>
              <a:ext uri="{FF2B5EF4-FFF2-40B4-BE49-F238E27FC236}">
                <a16:creationId xmlns:a16="http://schemas.microsoft.com/office/drawing/2014/main" id="{E7749A58-E8BD-21C6-5764-49143E2F6021}"/>
              </a:ext>
            </a:extLst>
          </p:cNvPr>
          <p:cNvSpPr txBox="1"/>
          <p:nvPr/>
        </p:nvSpPr>
        <p:spPr>
          <a:xfrm>
            <a:off x="2556670" y="5600433"/>
            <a:ext cx="1580732" cy="507831"/>
          </a:xfrm>
          <a:prstGeom prst="rect">
            <a:avLst/>
          </a:prstGeom>
        </p:spPr>
        <p:txBody>
          <a:bodyPr wrap="square" lIns="0" tIns="0" rIns="0" bIns="0" rtlCol="0">
            <a:spAutoFit/>
          </a:bodyPr>
          <a:lstStyle/>
          <a:p>
            <a:pPr marL="168275" marR="0" lvl="0" indent="-168275" algn="l" defTabSz="914367" rtl="0" eaLnBrk="1" fontAlgn="auto" latinLnBrk="0" hangingPunct="1">
              <a:lnSpc>
                <a:spcPct val="100000"/>
              </a:lnSpc>
              <a:spcBef>
                <a:spcPts val="0"/>
              </a:spcBef>
              <a:spcAft>
                <a:spcPts val="600"/>
              </a:spcAft>
              <a:buClrTx/>
              <a:buSzTx/>
              <a:buFont typeface="+mj-lt"/>
              <a:buAutoNum type="arabicPeriod" startAt="2"/>
              <a:tabLst/>
              <a:defRPr/>
            </a:pPr>
            <a:r>
              <a:rPr kumimoji="0" lang="en-US" sz="1100" i="0" u="none" strike="noStrike" kern="1200" cap="none" spc="0" normalizeH="0" baseline="0" noProof="0">
                <a:ln>
                  <a:noFill/>
                </a:ln>
                <a:solidFill>
                  <a:schemeClr val="bg2"/>
                </a:solidFill>
                <a:effectLst/>
                <a:uLnTx/>
                <a:uFillTx/>
                <a:ea typeface="+mn-ea"/>
                <a:cs typeface="Segoe UI"/>
              </a:rPr>
              <a:t>Evaluates </a:t>
            </a:r>
            <a:br>
              <a:rPr kumimoji="0" lang="en-US" sz="1100" i="0" u="none" strike="noStrike" kern="1200" cap="none" spc="0" normalizeH="0" baseline="0" noProof="0">
                <a:ln>
                  <a:noFill/>
                </a:ln>
                <a:solidFill>
                  <a:schemeClr val="bg2"/>
                </a:solidFill>
                <a:effectLst/>
                <a:uLnTx/>
                <a:uFillTx/>
                <a:ea typeface="+mn-ea"/>
                <a:cs typeface="Segoe UI"/>
              </a:rPr>
            </a:br>
            <a:r>
              <a:rPr kumimoji="0" lang="en-US" sz="1100" b="1" i="0" u="none" strike="noStrike" kern="1200" cap="none" spc="0" normalizeH="0" baseline="0" noProof="0">
                <a:ln>
                  <a:noFill/>
                </a:ln>
                <a:solidFill>
                  <a:schemeClr val="accent2"/>
                </a:solidFill>
                <a:effectLst/>
                <a:uLnTx/>
                <a:uFillTx/>
                <a:ea typeface="+mn-ea"/>
                <a:cs typeface="Segoe UI" panose="020B0502040204020203" pitchFamily="34" charset="0"/>
              </a:rPr>
              <a:t>Predicates</a:t>
            </a:r>
            <a:r>
              <a:rPr kumimoji="0" lang="en-US" sz="1100" i="0" u="none" strike="noStrike" kern="1200" cap="none" spc="0" normalizeH="0" baseline="0" noProof="0">
                <a:ln>
                  <a:noFill/>
                </a:ln>
                <a:solidFill>
                  <a:schemeClr val="bg2"/>
                </a:solidFill>
                <a:effectLst/>
                <a:uLnTx/>
                <a:uFillTx/>
                <a:ea typeface="+mn-ea"/>
                <a:cs typeface="Segoe UI"/>
              </a:rPr>
              <a:t> to match a request to a route.</a:t>
            </a:r>
          </a:p>
        </p:txBody>
      </p:sp>
      <p:sp>
        <p:nvSpPr>
          <p:cNvPr id="19" name="TextBox 18">
            <a:extLst>
              <a:ext uri="{FF2B5EF4-FFF2-40B4-BE49-F238E27FC236}">
                <a16:creationId xmlns:a16="http://schemas.microsoft.com/office/drawing/2014/main" id="{E7D8D81B-F4A4-82A4-5C47-7743470BC59B}"/>
              </a:ext>
            </a:extLst>
          </p:cNvPr>
          <p:cNvSpPr txBox="1"/>
          <p:nvPr/>
        </p:nvSpPr>
        <p:spPr>
          <a:xfrm>
            <a:off x="3351675" y="2280884"/>
            <a:ext cx="1599605" cy="215444"/>
          </a:xfrm>
          <a:prstGeom prst="rect">
            <a:avLst/>
          </a:prstGeom>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accent2"/>
                </a:solidFill>
                <a:effectLst/>
                <a:uLnTx/>
                <a:uFillTx/>
                <a:ea typeface="+mn-ea"/>
                <a:cs typeface="Segoe UI"/>
              </a:rPr>
              <a:t>Spring </a:t>
            </a:r>
            <a:r>
              <a:rPr lang="en-US" sz="1400">
                <a:solidFill>
                  <a:schemeClr val="accent2"/>
                </a:solidFill>
                <a:cs typeface="Segoe UI"/>
              </a:rPr>
              <a:t>Cloud</a:t>
            </a:r>
            <a:r>
              <a:rPr kumimoji="0" lang="en-US" sz="1400" i="0" u="none" strike="noStrike" kern="1200" cap="none" spc="0" normalizeH="0" baseline="0" noProof="0">
                <a:ln>
                  <a:noFill/>
                </a:ln>
                <a:solidFill>
                  <a:schemeClr val="accent2"/>
                </a:solidFill>
                <a:effectLst/>
                <a:uLnTx/>
                <a:uFillTx/>
                <a:ea typeface="+mn-ea"/>
                <a:cs typeface="Segoe UI"/>
              </a:rPr>
              <a:t> Gateway</a:t>
            </a:r>
          </a:p>
        </p:txBody>
      </p:sp>
      <p:sp>
        <p:nvSpPr>
          <p:cNvPr id="23" name="Rounded Rectangle 32">
            <a:extLst>
              <a:ext uri="{FF2B5EF4-FFF2-40B4-BE49-F238E27FC236}">
                <a16:creationId xmlns:a16="http://schemas.microsoft.com/office/drawing/2014/main" id="{7B588926-B2EF-91D3-B41D-C13543EC1BB0}"/>
              </a:ext>
            </a:extLst>
          </p:cNvPr>
          <p:cNvSpPr/>
          <p:nvPr/>
        </p:nvSpPr>
        <p:spPr>
          <a:xfrm>
            <a:off x="4139602" y="3078070"/>
            <a:ext cx="1188000" cy="877121"/>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9144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Gateway Web Mapping</a:t>
            </a:r>
          </a:p>
        </p:txBody>
      </p:sp>
      <p:sp>
        <p:nvSpPr>
          <p:cNvPr id="13" name="Rounded Rectangle 78">
            <a:extLst>
              <a:ext uri="{FF2B5EF4-FFF2-40B4-BE49-F238E27FC236}">
                <a16:creationId xmlns:a16="http://schemas.microsoft.com/office/drawing/2014/main" id="{6D18AC87-3F97-407A-05D2-1DE697F1FE71}"/>
              </a:ext>
            </a:extLst>
          </p:cNvPr>
          <p:cNvSpPr/>
          <p:nvPr/>
        </p:nvSpPr>
        <p:spPr>
          <a:xfrm>
            <a:off x="2556670" y="3078070"/>
            <a:ext cx="1188000" cy="877121"/>
          </a:xfrm>
          <a:prstGeom prst="rect">
            <a:avLst/>
          </a:prstGeom>
          <a:solidFill>
            <a:schemeClr val="accent2">
              <a:lumMod val="50000"/>
            </a:schemeClr>
          </a:solidFill>
          <a:ln w="25400" cap="flat" cmpd="sng" algn="ctr">
            <a:noFill/>
            <a:prstDash val="solid"/>
            <a:headEnd type="none" w="med" len="med"/>
            <a:tailEnd type="none" w="med" len="med"/>
          </a:ln>
          <a:effectLst/>
        </p:spPr>
        <p:txBody>
          <a:bodyPr lIns="91440" tIns="9144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ea typeface="+mn-ea"/>
                <a:cs typeface="Segoe UI"/>
              </a:rPr>
              <a:t>Gateway Handler Mapping</a:t>
            </a:r>
          </a:p>
        </p:txBody>
      </p:sp>
      <p:sp>
        <p:nvSpPr>
          <p:cNvPr id="63" name="TextBox 62">
            <a:extLst>
              <a:ext uri="{FF2B5EF4-FFF2-40B4-BE49-F238E27FC236}">
                <a16:creationId xmlns:a16="http://schemas.microsoft.com/office/drawing/2014/main" id="{ED40EFDB-0502-49B1-C617-55DBECFEA36F}"/>
              </a:ext>
            </a:extLst>
          </p:cNvPr>
          <p:cNvSpPr txBox="1"/>
          <p:nvPr/>
        </p:nvSpPr>
        <p:spPr>
          <a:xfrm>
            <a:off x="4581551" y="5600433"/>
            <a:ext cx="2924503" cy="338554"/>
          </a:xfrm>
          <a:prstGeom prst="rect">
            <a:avLst/>
          </a:prstGeom>
        </p:spPr>
        <p:txBody>
          <a:bodyPr wrap="square" lIns="0" tIns="0" rIns="0" bIns="0" rtlCol="0">
            <a:spAutoFit/>
          </a:bodyPr>
          <a:lstStyle/>
          <a:p>
            <a:pPr marL="168275" marR="0" lvl="0" indent="-168275" algn="l" defTabSz="914367" rtl="0" eaLnBrk="1" fontAlgn="auto" latinLnBrk="0" hangingPunct="1">
              <a:lnSpc>
                <a:spcPct val="100000"/>
              </a:lnSpc>
              <a:spcBef>
                <a:spcPts val="0"/>
              </a:spcBef>
              <a:spcAft>
                <a:spcPts val="600"/>
              </a:spcAft>
              <a:buClrTx/>
              <a:buSzTx/>
              <a:buFont typeface="+mj-lt"/>
              <a:buAutoNum type="arabicPeriod" startAt="3"/>
              <a:tabLst/>
              <a:defRPr/>
            </a:pPr>
            <a:r>
              <a:rPr kumimoji="0" lang="en-US" sz="1100" i="0" u="none" strike="noStrike" kern="1200" cap="none" spc="0" normalizeH="0" baseline="0" noProof="0">
                <a:ln>
                  <a:noFill/>
                </a:ln>
                <a:solidFill>
                  <a:schemeClr val="bg2"/>
                </a:solidFill>
                <a:effectLst/>
                <a:uLnTx/>
                <a:uFillTx/>
                <a:ea typeface="+mn-ea"/>
                <a:cs typeface="Segoe UI"/>
              </a:rPr>
              <a:t>Runs through the “pre”</a:t>
            </a:r>
            <a:r>
              <a:rPr kumimoji="0" lang="en-US" sz="1100" i="0" u="none" strike="noStrike" kern="1200" cap="none" spc="0" normalizeH="0" baseline="0" noProof="0">
                <a:ln>
                  <a:noFill/>
                </a:ln>
                <a:solidFill>
                  <a:schemeClr val="bg2"/>
                </a:solidFill>
                <a:effectLst/>
                <a:uLnTx/>
                <a:uFillTx/>
                <a:ea typeface="+mn-ea"/>
                <a:cs typeface="Segoe UI" panose="020B0502040204020203" pitchFamily="34" charset="0"/>
              </a:rPr>
              <a:t> </a:t>
            </a:r>
            <a:r>
              <a:rPr kumimoji="0" lang="en-US" sz="1100" b="1" i="0" u="none" strike="noStrike" kern="1200" cap="none" spc="0" normalizeH="0" baseline="0" noProof="0">
                <a:ln>
                  <a:noFill/>
                </a:ln>
                <a:solidFill>
                  <a:schemeClr val="accent2"/>
                </a:solidFill>
                <a:effectLst/>
                <a:uLnTx/>
                <a:uFillTx/>
                <a:ea typeface="+mn-ea"/>
                <a:cs typeface="Segoe UI" panose="020B0502040204020203" pitchFamily="34" charset="0"/>
              </a:rPr>
              <a:t>filter</a:t>
            </a:r>
            <a:r>
              <a:rPr kumimoji="0" lang="en-US" sz="1100" i="0" u="none" strike="noStrike" kern="1200" cap="none" spc="0" normalizeH="0" baseline="0" noProof="0">
                <a:ln>
                  <a:noFill/>
                </a:ln>
                <a:solidFill>
                  <a:schemeClr val="bg2"/>
                </a:solidFill>
                <a:effectLst/>
                <a:uLnTx/>
                <a:uFillTx/>
                <a:ea typeface="+mn-ea"/>
                <a:cs typeface="Segoe UI"/>
              </a:rPr>
              <a:t> logic chain specific to the request.</a:t>
            </a:r>
          </a:p>
        </p:txBody>
      </p:sp>
      <p:sp>
        <p:nvSpPr>
          <p:cNvPr id="135" name="Rectangle 134">
            <a:extLst>
              <a:ext uri="{FF2B5EF4-FFF2-40B4-BE49-F238E27FC236}">
                <a16:creationId xmlns:a16="http://schemas.microsoft.com/office/drawing/2014/main" id="{1CA0B228-4CAA-D483-DA9B-8C41A1C4CE63}"/>
              </a:ext>
            </a:extLst>
          </p:cNvPr>
          <p:cNvSpPr>
            <a:spLocks/>
          </p:cNvSpPr>
          <p:nvPr/>
        </p:nvSpPr>
        <p:spPr>
          <a:xfrm>
            <a:off x="5920786" y="2241331"/>
            <a:ext cx="3033760" cy="1164853"/>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tIns="9144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Pre-request</a:t>
            </a:r>
          </a:p>
        </p:txBody>
      </p:sp>
      <p:sp>
        <p:nvSpPr>
          <p:cNvPr id="15" name="Rounded Rectangle 81">
            <a:extLst>
              <a:ext uri="{FF2B5EF4-FFF2-40B4-BE49-F238E27FC236}">
                <a16:creationId xmlns:a16="http://schemas.microsoft.com/office/drawing/2014/main" id="{3EC5A116-C090-B29F-AE94-19D674E5F87E}"/>
              </a:ext>
            </a:extLst>
          </p:cNvPr>
          <p:cNvSpPr/>
          <p:nvPr/>
        </p:nvSpPr>
        <p:spPr>
          <a:xfrm>
            <a:off x="6098861" y="2797266"/>
            <a:ext cx="542965" cy="28665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ea typeface="+mn-ea"/>
                <a:cs typeface="+mn-cs"/>
              </a:rPr>
              <a:t>Filter</a:t>
            </a:r>
          </a:p>
        </p:txBody>
      </p:sp>
      <p:sp>
        <p:nvSpPr>
          <p:cNvPr id="25" name="Rounded Rectangle 33">
            <a:extLst>
              <a:ext uri="{FF2B5EF4-FFF2-40B4-BE49-F238E27FC236}">
                <a16:creationId xmlns:a16="http://schemas.microsoft.com/office/drawing/2014/main" id="{38CA4616-880C-34E9-0E97-1EF40373DFED}"/>
              </a:ext>
            </a:extLst>
          </p:cNvPr>
          <p:cNvSpPr/>
          <p:nvPr/>
        </p:nvSpPr>
        <p:spPr>
          <a:xfrm>
            <a:off x="6653771" y="2797266"/>
            <a:ext cx="542965" cy="28665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ea typeface="+mn-ea"/>
                <a:cs typeface="+mn-cs"/>
              </a:rPr>
              <a:t>Filter</a:t>
            </a:r>
          </a:p>
        </p:txBody>
      </p:sp>
      <p:sp>
        <p:nvSpPr>
          <p:cNvPr id="27" name="Rounded Rectangle 34">
            <a:extLst>
              <a:ext uri="{FF2B5EF4-FFF2-40B4-BE49-F238E27FC236}">
                <a16:creationId xmlns:a16="http://schemas.microsoft.com/office/drawing/2014/main" id="{009803D3-A895-3EAA-B08E-2DD59061ACF5}"/>
              </a:ext>
            </a:extLst>
          </p:cNvPr>
          <p:cNvSpPr/>
          <p:nvPr/>
        </p:nvSpPr>
        <p:spPr>
          <a:xfrm>
            <a:off x="7208681" y="2797266"/>
            <a:ext cx="542965" cy="28665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ea typeface="+mn-ea"/>
                <a:cs typeface="+mn-cs"/>
              </a:rPr>
              <a:t>Filter</a:t>
            </a:r>
          </a:p>
        </p:txBody>
      </p:sp>
      <p:sp>
        <p:nvSpPr>
          <p:cNvPr id="31" name="Rounded Rectangle 36">
            <a:extLst>
              <a:ext uri="{FF2B5EF4-FFF2-40B4-BE49-F238E27FC236}">
                <a16:creationId xmlns:a16="http://schemas.microsoft.com/office/drawing/2014/main" id="{838361C3-6C5B-8A3E-104F-61FE3B41E65C}"/>
              </a:ext>
            </a:extLst>
          </p:cNvPr>
          <p:cNvSpPr/>
          <p:nvPr/>
        </p:nvSpPr>
        <p:spPr>
          <a:xfrm>
            <a:off x="7763590" y="2797266"/>
            <a:ext cx="1012881" cy="28665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ea typeface="+mn-ea"/>
                <a:cs typeface="+mn-cs"/>
              </a:rPr>
              <a:t>Proxy Filter</a:t>
            </a:r>
          </a:p>
        </p:txBody>
      </p:sp>
      <p:sp>
        <p:nvSpPr>
          <p:cNvPr id="137" name="Rectangle 136">
            <a:extLst>
              <a:ext uri="{FF2B5EF4-FFF2-40B4-BE49-F238E27FC236}">
                <a16:creationId xmlns:a16="http://schemas.microsoft.com/office/drawing/2014/main" id="{69DBD49F-A118-C796-34C1-B031CB2FD6D6}"/>
              </a:ext>
            </a:extLst>
          </p:cNvPr>
          <p:cNvSpPr>
            <a:spLocks/>
          </p:cNvSpPr>
          <p:nvPr/>
        </p:nvSpPr>
        <p:spPr>
          <a:xfrm>
            <a:off x="5920786" y="3626475"/>
            <a:ext cx="3033760" cy="1164853"/>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tIns="91440"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Post-request</a:t>
            </a:r>
          </a:p>
        </p:txBody>
      </p:sp>
      <p:sp>
        <p:nvSpPr>
          <p:cNvPr id="139" name="Rounded Rectangle 81">
            <a:extLst>
              <a:ext uri="{FF2B5EF4-FFF2-40B4-BE49-F238E27FC236}">
                <a16:creationId xmlns:a16="http://schemas.microsoft.com/office/drawing/2014/main" id="{8F4FE9D4-22AC-85BA-F790-EA127D6D7578}"/>
              </a:ext>
            </a:extLst>
          </p:cNvPr>
          <p:cNvSpPr/>
          <p:nvPr/>
        </p:nvSpPr>
        <p:spPr>
          <a:xfrm>
            <a:off x="6096000" y="4179343"/>
            <a:ext cx="542965" cy="28665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ea typeface="+mn-ea"/>
                <a:cs typeface="+mn-cs"/>
              </a:rPr>
              <a:t>Filter</a:t>
            </a:r>
          </a:p>
        </p:txBody>
      </p:sp>
      <p:sp>
        <p:nvSpPr>
          <p:cNvPr id="140" name="Rounded Rectangle 33">
            <a:extLst>
              <a:ext uri="{FF2B5EF4-FFF2-40B4-BE49-F238E27FC236}">
                <a16:creationId xmlns:a16="http://schemas.microsoft.com/office/drawing/2014/main" id="{76FDAB71-E1C8-319C-D383-2193CF283CF0}"/>
              </a:ext>
            </a:extLst>
          </p:cNvPr>
          <p:cNvSpPr/>
          <p:nvPr/>
        </p:nvSpPr>
        <p:spPr>
          <a:xfrm>
            <a:off x="6650910" y="4179343"/>
            <a:ext cx="542965" cy="28665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ea typeface="+mn-ea"/>
                <a:cs typeface="+mn-cs"/>
              </a:rPr>
              <a:t>Filter</a:t>
            </a:r>
          </a:p>
        </p:txBody>
      </p:sp>
      <p:sp>
        <p:nvSpPr>
          <p:cNvPr id="141" name="Rounded Rectangle 34">
            <a:extLst>
              <a:ext uri="{FF2B5EF4-FFF2-40B4-BE49-F238E27FC236}">
                <a16:creationId xmlns:a16="http://schemas.microsoft.com/office/drawing/2014/main" id="{4E493832-06EA-A5F1-2390-D53BE63129AE}"/>
              </a:ext>
            </a:extLst>
          </p:cNvPr>
          <p:cNvSpPr/>
          <p:nvPr/>
        </p:nvSpPr>
        <p:spPr>
          <a:xfrm>
            <a:off x="7205820" y="4179343"/>
            <a:ext cx="542965" cy="28665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ea typeface="+mn-ea"/>
                <a:cs typeface="+mn-cs"/>
              </a:rPr>
              <a:t>Filter</a:t>
            </a:r>
          </a:p>
        </p:txBody>
      </p:sp>
      <p:sp>
        <p:nvSpPr>
          <p:cNvPr id="142" name="Rounded Rectangle 36">
            <a:extLst>
              <a:ext uri="{FF2B5EF4-FFF2-40B4-BE49-F238E27FC236}">
                <a16:creationId xmlns:a16="http://schemas.microsoft.com/office/drawing/2014/main" id="{E54DD885-4222-1560-9EC8-C26F967FA895}"/>
              </a:ext>
            </a:extLst>
          </p:cNvPr>
          <p:cNvSpPr/>
          <p:nvPr/>
        </p:nvSpPr>
        <p:spPr>
          <a:xfrm>
            <a:off x="7760729" y="4179343"/>
            <a:ext cx="1012881" cy="28665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ea typeface="+mn-ea"/>
                <a:cs typeface="+mn-cs"/>
              </a:rPr>
              <a:t>Proxy Filter</a:t>
            </a:r>
          </a:p>
        </p:txBody>
      </p:sp>
      <p:sp>
        <p:nvSpPr>
          <p:cNvPr id="65" name="TextBox 64">
            <a:extLst>
              <a:ext uri="{FF2B5EF4-FFF2-40B4-BE49-F238E27FC236}">
                <a16:creationId xmlns:a16="http://schemas.microsoft.com/office/drawing/2014/main" id="{A98218F3-38E8-8EE7-B042-770C2E7F3B68}"/>
              </a:ext>
            </a:extLst>
          </p:cNvPr>
          <p:cNvSpPr txBox="1"/>
          <p:nvPr/>
        </p:nvSpPr>
        <p:spPr>
          <a:xfrm>
            <a:off x="7816882" y="5600433"/>
            <a:ext cx="1725992" cy="338554"/>
          </a:xfrm>
          <a:prstGeom prst="rect">
            <a:avLst/>
          </a:prstGeom>
        </p:spPr>
        <p:txBody>
          <a:bodyPr wrap="square" lIns="0" tIns="0" rIns="0" bIns="0" rtlCol="0">
            <a:spAutoFit/>
          </a:bodyPr>
          <a:lstStyle/>
          <a:p>
            <a:pPr marL="168275" marR="0" lvl="0" indent="-168275" algn="l" defTabSz="914367" rtl="0" eaLnBrk="1" fontAlgn="auto" latinLnBrk="0" hangingPunct="1">
              <a:lnSpc>
                <a:spcPct val="100000"/>
              </a:lnSpc>
              <a:spcBef>
                <a:spcPts val="0"/>
              </a:spcBef>
              <a:spcAft>
                <a:spcPts val="600"/>
              </a:spcAft>
              <a:buClrTx/>
              <a:buSzTx/>
              <a:buFont typeface="+mj-lt"/>
              <a:buAutoNum type="arabicPeriod" startAt="4"/>
              <a:tabLst/>
              <a:defRPr/>
            </a:pPr>
            <a:r>
              <a:rPr kumimoji="0" lang="en-US" sz="1100" i="0" u="none" strike="noStrike" kern="1200" cap="none" spc="0" normalizeH="0" baseline="0" noProof="0">
                <a:ln>
                  <a:noFill/>
                </a:ln>
                <a:solidFill>
                  <a:schemeClr val="bg2"/>
                </a:solidFill>
                <a:effectLst/>
                <a:uLnTx/>
                <a:uFillTx/>
                <a:ea typeface="+mn-ea"/>
                <a:cs typeface="Segoe UI"/>
              </a:rPr>
              <a:t>Proxy </a:t>
            </a:r>
            <a:r>
              <a:rPr kumimoji="0" lang="en-US" sz="1100" b="1" i="0" u="none" strike="noStrike" kern="1200" cap="none" spc="0" normalizeH="0" baseline="0" noProof="0">
                <a:ln>
                  <a:noFill/>
                </a:ln>
                <a:solidFill>
                  <a:schemeClr val="accent2"/>
                </a:solidFill>
                <a:effectLst/>
                <a:uLnTx/>
                <a:uFillTx/>
                <a:ea typeface="+mn-ea"/>
                <a:cs typeface="Segoe UI" panose="020B0502040204020203" pitchFamily="34" charset="0"/>
              </a:rPr>
              <a:t>routes</a:t>
            </a:r>
            <a:r>
              <a:rPr kumimoji="0" lang="en-US" sz="1100" i="0" u="none" strike="noStrike" kern="1200" cap="none" spc="0" normalizeH="0" baseline="0" noProof="0">
                <a:ln>
                  <a:noFill/>
                </a:ln>
                <a:solidFill>
                  <a:schemeClr val="bg2"/>
                </a:solidFill>
                <a:effectLst/>
                <a:uLnTx/>
                <a:uFillTx/>
                <a:ea typeface="+mn-ea"/>
                <a:cs typeface="Segoe UI"/>
              </a:rPr>
              <a:t> the request to the service.</a:t>
            </a:r>
          </a:p>
        </p:txBody>
      </p:sp>
      <p:cxnSp>
        <p:nvCxnSpPr>
          <p:cNvPr id="49" name="Straight Arrow Connector 48">
            <a:extLst>
              <a:ext uri="{FF2B5EF4-FFF2-40B4-BE49-F238E27FC236}">
                <a16:creationId xmlns:a16="http://schemas.microsoft.com/office/drawing/2014/main" id="{C96956A4-527D-2776-04FD-66E13A63C0B1}"/>
              </a:ext>
              <a:ext uri="{C183D7F6-B498-43B3-948B-1728B52AA6E4}">
                <adec:decorative xmlns:adec="http://schemas.microsoft.com/office/drawing/2017/decorative" val="1"/>
              </a:ext>
            </a:extLst>
          </p:cNvPr>
          <p:cNvCxnSpPr>
            <a:cxnSpLocks/>
          </p:cNvCxnSpPr>
          <p:nvPr/>
        </p:nvCxnSpPr>
        <p:spPr bwMode="gray">
          <a:xfrm>
            <a:off x="3744670" y="3516631"/>
            <a:ext cx="394932" cy="0"/>
          </a:xfrm>
          <a:prstGeom prst="straightConnector1">
            <a:avLst/>
          </a:prstGeom>
          <a:noFill/>
          <a:ln w="25400" cap="flat" cmpd="sng" algn="ctr">
            <a:solidFill>
              <a:schemeClr val="accent2"/>
            </a:solidFill>
            <a:prstDash val="solid"/>
            <a:miter lim="800000"/>
            <a:headEnd type="triangle" w="lg" len="med"/>
            <a:tailEnd type="triangle" w="lg" len="med"/>
          </a:ln>
          <a:effectLst/>
        </p:spPr>
      </p:cxnSp>
      <p:sp>
        <p:nvSpPr>
          <p:cNvPr id="136" name="Rectangle 135">
            <a:extLst>
              <a:ext uri="{FF2B5EF4-FFF2-40B4-BE49-F238E27FC236}">
                <a16:creationId xmlns:a16="http://schemas.microsoft.com/office/drawing/2014/main" id="{06774EDF-D8CB-DF28-242F-D7536A42E376}"/>
              </a:ext>
            </a:extLst>
          </p:cNvPr>
          <p:cNvSpPr/>
          <p:nvPr/>
        </p:nvSpPr>
        <p:spPr>
          <a:xfrm>
            <a:off x="10129943" y="3118242"/>
            <a:ext cx="1208186" cy="799031"/>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Proxied Service</a:t>
            </a:r>
          </a:p>
        </p:txBody>
      </p:sp>
      <p:sp>
        <p:nvSpPr>
          <p:cNvPr id="67" name="TextBox 66">
            <a:extLst>
              <a:ext uri="{FF2B5EF4-FFF2-40B4-BE49-F238E27FC236}">
                <a16:creationId xmlns:a16="http://schemas.microsoft.com/office/drawing/2014/main" id="{DB6BDB09-A51A-28EC-7BBF-80DCD106D62E}"/>
              </a:ext>
            </a:extLst>
          </p:cNvPr>
          <p:cNvSpPr txBox="1"/>
          <p:nvPr/>
        </p:nvSpPr>
        <p:spPr>
          <a:xfrm>
            <a:off x="9968633" y="5600433"/>
            <a:ext cx="1725992" cy="169277"/>
          </a:xfrm>
          <a:prstGeom prst="rect">
            <a:avLst/>
          </a:prstGeom>
        </p:spPr>
        <p:txBody>
          <a:bodyPr wrap="square" lIns="0" tIns="0" rIns="0" bIns="0" rtlCol="0">
            <a:spAutoFit/>
          </a:bodyPr>
          <a:lstStyle/>
          <a:p>
            <a:pPr marL="168275" marR="0" lvl="0" indent="-168275" algn="l" defTabSz="914367" rtl="0" eaLnBrk="1" fontAlgn="auto" latinLnBrk="0" hangingPunct="1">
              <a:lnSpc>
                <a:spcPct val="100000"/>
              </a:lnSpc>
              <a:spcBef>
                <a:spcPts val="0"/>
              </a:spcBef>
              <a:spcAft>
                <a:spcPts val="600"/>
              </a:spcAft>
              <a:buClrTx/>
              <a:buSzTx/>
              <a:buFont typeface="+mj-lt"/>
              <a:buAutoNum type="arabicPeriod" startAt="5"/>
              <a:tabLst/>
              <a:defRPr/>
            </a:pPr>
            <a:r>
              <a:rPr kumimoji="0" lang="en-US" sz="1100" i="0" u="none" strike="noStrike" kern="1200" cap="none" spc="0" normalizeH="0" baseline="0" noProof="0">
                <a:ln>
                  <a:noFill/>
                </a:ln>
                <a:solidFill>
                  <a:schemeClr val="bg2"/>
                </a:solidFill>
                <a:effectLst/>
                <a:uLnTx/>
                <a:uFillTx/>
                <a:ea typeface="+mn-ea"/>
                <a:cs typeface="Segoe UI"/>
              </a:rPr>
              <a:t>Service is executed.</a:t>
            </a:r>
          </a:p>
        </p:txBody>
      </p:sp>
      <p:sp>
        <p:nvSpPr>
          <p:cNvPr id="134" name="TextBox 133">
            <a:extLst>
              <a:ext uri="{FF2B5EF4-FFF2-40B4-BE49-F238E27FC236}">
                <a16:creationId xmlns:a16="http://schemas.microsoft.com/office/drawing/2014/main" id="{C7EFD60E-AF05-4F7E-AC7F-0787EC4730E0}"/>
              </a:ext>
            </a:extLst>
          </p:cNvPr>
          <p:cNvSpPr txBox="1"/>
          <p:nvPr/>
        </p:nvSpPr>
        <p:spPr>
          <a:xfrm>
            <a:off x="4581552" y="6020869"/>
            <a:ext cx="2089033" cy="261610"/>
          </a:xfrm>
          <a:prstGeom prst="rect">
            <a:avLst/>
          </a:prstGeom>
          <a:noFill/>
        </p:spPr>
        <p:txBody>
          <a:bodyPr wrap="none" lIns="0">
            <a:spAutoFit/>
          </a:bodyPr>
          <a:lstStyle/>
          <a:p>
            <a:pPr marL="164592" marR="0" lvl="0" indent="-164592" algn="l" defTabSz="914367" rtl="0" eaLnBrk="1" fontAlgn="auto" latinLnBrk="0" hangingPunct="1">
              <a:lnSpc>
                <a:spcPct val="100000"/>
              </a:lnSpc>
              <a:spcBef>
                <a:spcPts val="0"/>
              </a:spcBef>
              <a:spcAft>
                <a:spcPts val="600"/>
              </a:spcAft>
              <a:buClrTx/>
              <a:buSzTx/>
              <a:buFont typeface="+mj-lt"/>
              <a:buAutoNum type="arabicPeriod" startAt="6"/>
              <a:tabLst/>
              <a:defRPr/>
            </a:pPr>
            <a:r>
              <a:rPr kumimoji="0" lang="en-US" sz="1100" i="0" u="none" strike="noStrike" kern="1200" cap="none" spc="0" normalizeH="0" baseline="0" noProof="0">
                <a:ln>
                  <a:noFill/>
                </a:ln>
                <a:solidFill>
                  <a:schemeClr val="bg2"/>
                </a:solidFill>
                <a:effectLst/>
                <a:uLnTx/>
                <a:uFillTx/>
                <a:ea typeface="+mn-ea"/>
                <a:cs typeface="Segoe UI"/>
              </a:rPr>
              <a:t>Runs the “post” </a:t>
            </a:r>
            <a:r>
              <a:rPr kumimoji="0" lang="en-US" sz="1100" b="1" i="0" u="none" strike="noStrike" kern="1200" cap="none" spc="0" normalizeH="0" baseline="0" noProof="0">
                <a:ln>
                  <a:noFill/>
                </a:ln>
                <a:solidFill>
                  <a:schemeClr val="accent2"/>
                </a:solidFill>
                <a:effectLst/>
                <a:uLnTx/>
                <a:uFillTx/>
                <a:ea typeface="+mn-ea"/>
                <a:cs typeface="Segoe UI" panose="020B0502040204020203" pitchFamily="34" charset="0"/>
              </a:rPr>
              <a:t>filter</a:t>
            </a:r>
            <a:r>
              <a:rPr kumimoji="0" lang="en-US" sz="1100" b="1" i="0" u="none" strike="noStrike" kern="1200" cap="none" spc="0" normalizeH="0" baseline="0" noProof="0">
                <a:ln>
                  <a:noFill/>
                </a:ln>
                <a:solidFill>
                  <a:schemeClr val="accent2"/>
                </a:solidFill>
                <a:effectLst/>
                <a:uLnTx/>
                <a:uFillTx/>
                <a:ea typeface="+mn-ea"/>
                <a:cs typeface="Segoe UI"/>
              </a:rPr>
              <a:t> </a:t>
            </a:r>
            <a:r>
              <a:rPr kumimoji="0" lang="en-US" sz="1100" i="0" u="none" strike="noStrike" kern="1200" cap="none" spc="0" normalizeH="0" baseline="0" noProof="0">
                <a:ln>
                  <a:noFill/>
                </a:ln>
                <a:solidFill>
                  <a:schemeClr val="bg2"/>
                </a:solidFill>
                <a:effectLst/>
                <a:uLnTx/>
                <a:uFillTx/>
                <a:ea typeface="+mn-ea"/>
                <a:cs typeface="Segoe UI"/>
              </a:rPr>
              <a:t>logic.</a:t>
            </a:r>
          </a:p>
        </p:txBody>
      </p:sp>
      <p:cxnSp>
        <p:nvCxnSpPr>
          <p:cNvPr id="69" name="Straight Arrow Connector 68">
            <a:extLst>
              <a:ext uri="{FF2B5EF4-FFF2-40B4-BE49-F238E27FC236}">
                <a16:creationId xmlns:a16="http://schemas.microsoft.com/office/drawing/2014/main" id="{08168AA1-FFC0-A3BF-F342-C6037AE4CC07}"/>
              </a:ext>
              <a:ext uri="{C183D7F6-B498-43B3-948B-1728B52AA6E4}">
                <adec:decorative xmlns:adec="http://schemas.microsoft.com/office/drawing/2017/decorative" val="1"/>
              </a:ext>
            </a:extLst>
          </p:cNvPr>
          <p:cNvCxnSpPr>
            <a:cxnSpLocks/>
          </p:cNvCxnSpPr>
          <p:nvPr/>
        </p:nvCxnSpPr>
        <p:spPr bwMode="gray">
          <a:xfrm flipH="1" flipV="1">
            <a:off x="1233572" y="5350319"/>
            <a:ext cx="2200" cy="24840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71" name="Straight Arrow Connector 70">
            <a:extLst>
              <a:ext uri="{FF2B5EF4-FFF2-40B4-BE49-F238E27FC236}">
                <a16:creationId xmlns:a16="http://schemas.microsoft.com/office/drawing/2014/main" id="{7A2976A6-464D-68B7-A162-3E17AD6646D5}"/>
              </a:ext>
              <a:ext uri="{C183D7F6-B498-43B3-948B-1728B52AA6E4}">
                <adec:decorative xmlns:adec="http://schemas.microsoft.com/office/drawing/2017/decorative" val="1"/>
              </a:ext>
            </a:extLst>
          </p:cNvPr>
          <p:cNvCxnSpPr>
            <a:cxnSpLocks/>
          </p:cNvCxnSpPr>
          <p:nvPr/>
        </p:nvCxnSpPr>
        <p:spPr bwMode="gray">
          <a:xfrm flipH="1" flipV="1">
            <a:off x="3129657" y="5290882"/>
            <a:ext cx="2200" cy="24840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73" name="Straight Arrow Connector 72">
            <a:extLst>
              <a:ext uri="{FF2B5EF4-FFF2-40B4-BE49-F238E27FC236}">
                <a16:creationId xmlns:a16="http://schemas.microsoft.com/office/drawing/2014/main" id="{5AF7267D-90C5-C3B7-6638-D323C5B7048D}"/>
              </a:ext>
              <a:ext uri="{C183D7F6-B498-43B3-948B-1728B52AA6E4}">
                <adec:decorative xmlns:adec="http://schemas.microsoft.com/office/drawing/2017/decorative" val="1"/>
              </a:ext>
            </a:extLst>
          </p:cNvPr>
          <p:cNvCxnSpPr>
            <a:cxnSpLocks/>
          </p:cNvCxnSpPr>
          <p:nvPr/>
        </p:nvCxnSpPr>
        <p:spPr bwMode="gray">
          <a:xfrm flipH="1" flipV="1">
            <a:off x="5053455" y="5288668"/>
            <a:ext cx="2200" cy="24840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75" name="Straight Arrow Connector 74">
            <a:extLst>
              <a:ext uri="{FF2B5EF4-FFF2-40B4-BE49-F238E27FC236}">
                <a16:creationId xmlns:a16="http://schemas.microsoft.com/office/drawing/2014/main" id="{A714BB64-3568-44E6-B609-52E26B9F6E48}"/>
              </a:ext>
              <a:ext uri="{C183D7F6-B498-43B3-948B-1728B52AA6E4}">
                <adec:decorative xmlns:adec="http://schemas.microsoft.com/office/drawing/2017/decorative" val="1"/>
              </a:ext>
            </a:extLst>
          </p:cNvPr>
          <p:cNvCxnSpPr>
            <a:cxnSpLocks/>
          </p:cNvCxnSpPr>
          <p:nvPr/>
        </p:nvCxnSpPr>
        <p:spPr bwMode="gray">
          <a:xfrm flipH="1" flipV="1">
            <a:off x="8269451" y="5306606"/>
            <a:ext cx="2200" cy="24840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77" name="Straight Arrow Connector 76">
            <a:extLst>
              <a:ext uri="{FF2B5EF4-FFF2-40B4-BE49-F238E27FC236}">
                <a16:creationId xmlns:a16="http://schemas.microsoft.com/office/drawing/2014/main" id="{79CF608F-EC66-3EBD-E46F-78AABD0206CF}"/>
              </a:ext>
              <a:ext uri="{C183D7F6-B498-43B3-948B-1728B52AA6E4}">
                <adec:decorative xmlns:adec="http://schemas.microsoft.com/office/drawing/2017/decorative" val="1"/>
              </a:ext>
            </a:extLst>
          </p:cNvPr>
          <p:cNvCxnSpPr>
            <a:cxnSpLocks/>
          </p:cNvCxnSpPr>
          <p:nvPr/>
        </p:nvCxnSpPr>
        <p:spPr bwMode="gray">
          <a:xfrm flipH="1" flipV="1">
            <a:off x="10725893" y="5273011"/>
            <a:ext cx="2200" cy="248400"/>
          </a:xfrm>
          <a:prstGeom prst="straightConnector1">
            <a:avLst/>
          </a:prstGeom>
          <a:noFill/>
          <a:ln w="25400" cap="flat" cmpd="sng" algn="ctr">
            <a:solidFill>
              <a:schemeClr val="accent2"/>
            </a:solidFill>
            <a:prstDash val="solid"/>
            <a:miter lim="800000"/>
            <a:headEnd type="none" w="lg" len="med"/>
            <a:tailEnd type="triangle" w="lg" len="med"/>
          </a:ln>
          <a:effectLst/>
        </p:spPr>
      </p:cxnSp>
      <p:sp>
        <p:nvSpPr>
          <p:cNvPr id="79" name="Rectangle 78">
            <a:extLst>
              <a:ext uri="{FF2B5EF4-FFF2-40B4-BE49-F238E27FC236}">
                <a16:creationId xmlns:a16="http://schemas.microsoft.com/office/drawing/2014/main" id="{B80E5113-6021-6E7F-CFA1-93C1F3AAFEDE}"/>
              </a:ext>
              <a:ext uri="{C183D7F6-B498-43B3-948B-1728B52AA6E4}">
                <adec:decorative xmlns:adec="http://schemas.microsoft.com/office/drawing/2017/decorative" val="1"/>
              </a:ext>
            </a:extLst>
          </p:cNvPr>
          <p:cNvSpPr/>
          <p:nvPr/>
        </p:nvSpPr>
        <p:spPr>
          <a:xfrm>
            <a:off x="9895039" y="1862925"/>
            <a:ext cx="1682961" cy="3308236"/>
          </a:xfrm>
          <a:prstGeom prst="rect">
            <a:avLst/>
          </a:prstGeom>
          <a:noFill/>
          <a:ln w="25400" cap="flat" cmpd="sng" algn="ctr">
            <a:solidFill>
              <a:schemeClr val="bg2"/>
            </a:solidFill>
            <a:prstDash val="solid"/>
            <a:headEnd type="none" w="lg" len="med"/>
            <a:tailEnd type="arrow" w="lg"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onserrat"/>
              <a:ea typeface="+mn-ea"/>
              <a:cs typeface="+mn-cs"/>
            </a:endParaRPr>
          </a:p>
        </p:txBody>
      </p:sp>
      <p:pic>
        <p:nvPicPr>
          <p:cNvPr id="3" name="Picture 2">
            <a:extLst>
              <a:ext uri="{FF2B5EF4-FFF2-40B4-BE49-F238E27FC236}">
                <a16:creationId xmlns:a16="http://schemas.microsoft.com/office/drawing/2014/main" id="{F1843B62-C659-DF6E-6201-24D6C0BD8A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606" y="1961086"/>
            <a:ext cx="689662" cy="730230"/>
          </a:xfrm>
          <a:prstGeom prst="rect">
            <a:avLst/>
          </a:prstGeom>
        </p:spPr>
      </p:pic>
      <p:cxnSp>
        <p:nvCxnSpPr>
          <p:cNvPr id="18" name="Connector: Elbow 17">
            <a:extLst>
              <a:ext uri="{FF2B5EF4-FFF2-40B4-BE49-F238E27FC236}">
                <a16:creationId xmlns:a16="http://schemas.microsoft.com/office/drawing/2014/main" id="{28E3948D-494B-8C3C-8A1D-2490A66FB93B}"/>
              </a:ext>
              <a:ext uri="{C183D7F6-B498-43B3-948B-1728B52AA6E4}">
                <adec:decorative xmlns:adec="http://schemas.microsoft.com/office/drawing/2017/decorative" val="1"/>
              </a:ext>
            </a:extLst>
          </p:cNvPr>
          <p:cNvCxnSpPr>
            <a:cxnSpLocks/>
          </p:cNvCxnSpPr>
          <p:nvPr/>
        </p:nvCxnSpPr>
        <p:spPr>
          <a:xfrm rot="10800000">
            <a:off x="5323540" y="3676778"/>
            <a:ext cx="597247" cy="532124"/>
          </a:xfrm>
          <a:prstGeom prst="bentConnector3">
            <a:avLst/>
          </a:prstGeom>
          <a:noFill/>
          <a:ln w="25400" cap="flat" cmpd="sng" algn="ctr">
            <a:solidFill>
              <a:schemeClr val="accent2"/>
            </a:solidFill>
            <a:prstDash val="solid"/>
            <a:miter lim="800000"/>
            <a:headEnd type="none" w="lg" len="med"/>
            <a:tailEnd type="triangle" w="lg" len="med"/>
          </a:ln>
          <a:effectLst/>
        </p:spPr>
      </p:cxnSp>
      <p:cxnSp>
        <p:nvCxnSpPr>
          <p:cNvPr id="143" name="Connector: Elbow 142">
            <a:extLst>
              <a:ext uri="{FF2B5EF4-FFF2-40B4-BE49-F238E27FC236}">
                <a16:creationId xmlns:a16="http://schemas.microsoft.com/office/drawing/2014/main" id="{F4B46071-5391-F91C-EEE3-93AA976EEF17}"/>
              </a:ext>
              <a:ext uri="{C183D7F6-B498-43B3-948B-1728B52AA6E4}">
                <adec:decorative xmlns:adec="http://schemas.microsoft.com/office/drawing/2017/decorative" val="1"/>
              </a:ext>
            </a:extLst>
          </p:cNvPr>
          <p:cNvCxnSpPr>
            <a:cxnSpLocks/>
          </p:cNvCxnSpPr>
          <p:nvPr/>
        </p:nvCxnSpPr>
        <p:spPr>
          <a:xfrm flipV="1">
            <a:off x="5337410" y="2823758"/>
            <a:ext cx="583376" cy="546017"/>
          </a:xfrm>
          <a:prstGeom prst="bentConnector3">
            <a:avLst/>
          </a:prstGeom>
          <a:noFill/>
          <a:ln w="25400" cap="flat" cmpd="sng" algn="ctr">
            <a:solidFill>
              <a:schemeClr val="accent2"/>
            </a:solidFill>
            <a:prstDash val="solid"/>
            <a:miter lim="800000"/>
            <a:headEnd type="none" w="lg" len="med"/>
            <a:tailEnd type="triangle" w="lg" len="med"/>
          </a:ln>
          <a:effectLst/>
        </p:spPr>
      </p:cxnSp>
      <p:cxnSp>
        <p:nvCxnSpPr>
          <p:cNvPr id="145" name="Connector: Elbow 144">
            <a:extLst>
              <a:ext uri="{FF2B5EF4-FFF2-40B4-BE49-F238E27FC236}">
                <a16:creationId xmlns:a16="http://schemas.microsoft.com/office/drawing/2014/main" id="{6B1BB30D-75BE-B1B0-6DF5-3190AEBA65A7}"/>
              </a:ext>
              <a:ext uri="{C183D7F6-B498-43B3-948B-1728B52AA6E4}">
                <adec:decorative xmlns:adec="http://schemas.microsoft.com/office/drawing/2017/decorative" val="1"/>
              </a:ext>
            </a:extLst>
          </p:cNvPr>
          <p:cNvCxnSpPr>
            <a:cxnSpLocks/>
          </p:cNvCxnSpPr>
          <p:nvPr/>
        </p:nvCxnSpPr>
        <p:spPr>
          <a:xfrm>
            <a:off x="8954546" y="2823758"/>
            <a:ext cx="1175397" cy="570272"/>
          </a:xfrm>
          <a:prstGeom prst="bentConnector3">
            <a:avLst>
              <a:gd name="adj1" fmla="val 69175"/>
            </a:avLst>
          </a:prstGeom>
          <a:noFill/>
          <a:ln w="25400" cap="flat" cmpd="sng" algn="ctr">
            <a:solidFill>
              <a:schemeClr val="accent2"/>
            </a:solidFill>
            <a:prstDash val="solid"/>
            <a:miter lim="800000"/>
            <a:headEnd type="none" w="lg" len="med"/>
            <a:tailEnd type="triangle" w="lg" len="med"/>
          </a:ln>
          <a:effectLst/>
        </p:spPr>
      </p:cxnSp>
      <p:cxnSp>
        <p:nvCxnSpPr>
          <p:cNvPr id="147" name="Connector: Elbow 146">
            <a:extLst>
              <a:ext uri="{FF2B5EF4-FFF2-40B4-BE49-F238E27FC236}">
                <a16:creationId xmlns:a16="http://schemas.microsoft.com/office/drawing/2014/main" id="{96D8A536-B0AF-2D3B-8329-493E45ED2E90}"/>
              </a:ext>
              <a:ext uri="{C183D7F6-B498-43B3-948B-1728B52AA6E4}">
                <adec:decorative xmlns:adec="http://schemas.microsoft.com/office/drawing/2017/decorative" val="1"/>
              </a:ext>
            </a:extLst>
          </p:cNvPr>
          <p:cNvCxnSpPr>
            <a:cxnSpLocks/>
          </p:cNvCxnSpPr>
          <p:nvPr/>
        </p:nvCxnSpPr>
        <p:spPr>
          <a:xfrm rot="10800000" flipV="1">
            <a:off x="8954547" y="3626474"/>
            <a:ext cx="1175397" cy="623075"/>
          </a:xfrm>
          <a:prstGeom prst="bentConnector3">
            <a:avLst>
              <a:gd name="adj1" fmla="val 31921"/>
            </a:avLst>
          </a:prstGeom>
          <a:noFill/>
          <a:ln w="25400" cap="flat" cmpd="sng" algn="ctr">
            <a:solidFill>
              <a:schemeClr val="accent2"/>
            </a:solidFill>
            <a:prstDash val="solid"/>
            <a:miter lim="800000"/>
            <a:headEnd type="none" w="lg" len="med"/>
            <a:tailEnd type="triangle" w="lg" len="med"/>
          </a:ln>
          <a:effectLst/>
        </p:spPr>
      </p:cxnSp>
      <p:grpSp>
        <p:nvGrpSpPr>
          <p:cNvPr id="5" name="Group 4">
            <a:extLst>
              <a:ext uri="{FF2B5EF4-FFF2-40B4-BE49-F238E27FC236}">
                <a16:creationId xmlns:a16="http://schemas.microsoft.com/office/drawing/2014/main" id="{89E7DD23-6A76-A788-06A5-DCE233606E61}"/>
              </a:ext>
              <a:ext uri="{C183D7F6-B498-43B3-948B-1728B52AA6E4}">
                <adec:decorative xmlns:adec="http://schemas.microsoft.com/office/drawing/2017/decorative" val="1"/>
              </a:ext>
            </a:extLst>
          </p:cNvPr>
          <p:cNvGrpSpPr/>
          <p:nvPr/>
        </p:nvGrpSpPr>
        <p:grpSpPr>
          <a:xfrm>
            <a:off x="609599" y="1861497"/>
            <a:ext cx="1257183" cy="3309664"/>
            <a:chOff x="609599" y="1861497"/>
            <a:chExt cx="1257183" cy="3309664"/>
          </a:xfrm>
          <a:effectLst/>
        </p:grpSpPr>
        <p:sp>
          <p:nvSpPr>
            <p:cNvPr id="21" name="Rectangle 20">
              <a:extLst>
                <a:ext uri="{FF2B5EF4-FFF2-40B4-BE49-F238E27FC236}">
                  <a16:creationId xmlns:a16="http://schemas.microsoft.com/office/drawing/2014/main" id="{94485520-8F2E-31F9-5218-32B33666A5BC}"/>
                </a:ext>
                <a:ext uri="{C183D7F6-B498-43B3-948B-1728B52AA6E4}">
                  <adec:decorative xmlns:adec="http://schemas.microsoft.com/office/drawing/2017/decorative" val="1"/>
                </a:ext>
              </a:extLst>
            </p:cNvPr>
            <p:cNvSpPr/>
            <p:nvPr/>
          </p:nvSpPr>
          <p:spPr>
            <a:xfrm>
              <a:off x="609599" y="1861497"/>
              <a:ext cx="1257183" cy="3309664"/>
            </a:xfrm>
            <a:prstGeom prst="rect">
              <a:avLst/>
            </a:prstGeom>
            <a:noFill/>
            <a:ln w="25400" cap="flat" cmpd="sng" algn="ctr">
              <a:solidFill>
                <a:schemeClr val="bg2"/>
              </a:solidFill>
              <a:prstDash val="solid"/>
              <a:headEnd type="none" w="lg" len="med"/>
              <a:tailEnd type="arrow" w="lg"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onserrat"/>
                <a:ea typeface="+mn-ea"/>
                <a:cs typeface="+mn-cs"/>
              </a:endParaRPr>
            </a:p>
          </p:txBody>
        </p:sp>
        <p:grpSp>
          <p:nvGrpSpPr>
            <p:cNvPr id="148" name="online">
              <a:extLst>
                <a:ext uri="{FF2B5EF4-FFF2-40B4-BE49-F238E27FC236}">
                  <a16:creationId xmlns:a16="http://schemas.microsoft.com/office/drawing/2014/main" id="{467849F7-4CE6-311D-956E-25AC59CD59E6}"/>
                </a:ext>
                <a:ext uri="{C183D7F6-B498-43B3-948B-1728B52AA6E4}">
                  <adec:decorative xmlns:adec="http://schemas.microsoft.com/office/drawing/2017/decorative" val="1"/>
                </a:ext>
              </a:extLst>
            </p:cNvPr>
            <p:cNvGrpSpPr/>
            <p:nvPr/>
          </p:nvGrpSpPr>
          <p:grpSpPr>
            <a:xfrm>
              <a:off x="909605" y="3190073"/>
              <a:ext cx="657527" cy="657527"/>
              <a:chOff x="4536228" y="5777513"/>
              <a:chExt cx="431949" cy="431949"/>
            </a:xfrm>
          </p:grpSpPr>
          <p:sp>
            <p:nvSpPr>
              <p:cNvPr id="149" name="Freeform: Shape 148">
                <a:extLst>
                  <a:ext uri="{FF2B5EF4-FFF2-40B4-BE49-F238E27FC236}">
                    <a16:creationId xmlns:a16="http://schemas.microsoft.com/office/drawing/2014/main" id="{1588C54E-4996-64F9-5043-530C43397224}"/>
                  </a:ext>
                </a:extLst>
              </p:cNvPr>
              <p:cNvSpPr/>
              <p:nvPr/>
            </p:nvSpPr>
            <p:spPr>
              <a:xfrm>
                <a:off x="4784242"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0" name="Freeform: Shape 149">
                <a:extLst>
                  <a:ext uri="{FF2B5EF4-FFF2-40B4-BE49-F238E27FC236}">
                    <a16:creationId xmlns:a16="http://schemas.microsoft.com/office/drawing/2014/main" id="{DF3BD95F-B049-D758-0644-E3888DF69639}"/>
                  </a:ext>
                </a:extLst>
              </p:cNvPr>
              <p:cNvSpPr/>
              <p:nvPr/>
            </p:nvSpPr>
            <p:spPr>
              <a:xfrm>
                <a:off x="4784242"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1" name="Freeform: Shape 150">
                <a:extLst>
                  <a:ext uri="{FF2B5EF4-FFF2-40B4-BE49-F238E27FC236}">
                    <a16:creationId xmlns:a16="http://schemas.microsoft.com/office/drawing/2014/main" id="{55134101-2E12-F10B-CA77-96E269602C8F}"/>
                  </a:ext>
                </a:extLst>
              </p:cNvPr>
              <p:cNvSpPr/>
              <p:nvPr/>
            </p:nvSpPr>
            <p:spPr>
              <a:xfrm>
                <a:off x="4537821"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2" name="Freeform: Shape 151">
                <a:extLst>
                  <a:ext uri="{FF2B5EF4-FFF2-40B4-BE49-F238E27FC236}">
                    <a16:creationId xmlns:a16="http://schemas.microsoft.com/office/drawing/2014/main" id="{809DD59D-4B1E-FEBE-8A48-F1662CEDA47F}"/>
                  </a:ext>
                </a:extLst>
              </p:cNvPr>
              <p:cNvSpPr/>
              <p:nvPr/>
            </p:nvSpPr>
            <p:spPr>
              <a:xfrm>
                <a:off x="4750497"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3" name="Freeform: Shape 152">
                <a:extLst>
                  <a:ext uri="{FF2B5EF4-FFF2-40B4-BE49-F238E27FC236}">
                    <a16:creationId xmlns:a16="http://schemas.microsoft.com/office/drawing/2014/main" id="{6232A095-AC22-1DA1-A68E-C67232C0A752}"/>
                  </a:ext>
                </a:extLst>
              </p:cNvPr>
              <p:cNvSpPr/>
              <p:nvPr/>
            </p:nvSpPr>
            <p:spPr>
              <a:xfrm>
                <a:off x="4536228"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4" name="Freeform: Shape 153">
                <a:extLst>
                  <a:ext uri="{FF2B5EF4-FFF2-40B4-BE49-F238E27FC236}">
                    <a16:creationId xmlns:a16="http://schemas.microsoft.com/office/drawing/2014/main" id="{227BF3A2-7F7E-6C09-690C-8A62B78C5A5C}"/>
                  </a:ext>
                </a:extLst>
              </p:cNvPr>
              <p:cNvSpPr/>
              <p:nvPr/>
            </p:nvSpPr>
            <p:spPr>
              <a:xfrm>
                <a:off x="4647035"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5" name="Freeform: Shape 154">
                <a:extLst>
                  <a:ext uri="{FF2B5EF4-FFF2-40B4-BE49-F238E27FC236}">
                    <a16:creationId xmlns:a16="http://schemas.microsoft.com/office/drawing/2014/main" id="{3AB45565-3E02-0026-007B-4775434825EE}"/>
                  </a:ext>
                </a:extLst>
              </p:cNvPr>
              <p:cNvSpPr/>
              <p:nvPr/>
            </p:nvSpPr>
            <p:spPr>
              <a:xfrm>
                <a:off x="4538645"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6" name="Freeform: Shape 155">
                <a:extLst>
                  <a:ext uri="{FF2B5EF4-FFF2-40B4-BE49-F238E27FC236}">
                    <a16:creationId xmlns:a16="http://schemas.microsoft.com/office/drawing/2014/main" id="{9DEAFA83-EA77-505A-ED17-D3D2C1AF11B6}"/>
                  </a:ext>
                </a:extLst>
              </p:cNvPr>
              <p:cNvSpPr/>
              <p:nvPr/>
            </p:nvSpPr>
            <p:spPr>
              <a:xfrm>
                <a:off x="4732891"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7" name="Freeform: Shape 156">
                <a:extLst>
                  <a:ext uri="{FF2B5EF4-FFF2-40B4-BE49-F238E27FC236}">
                    <a16:creationId xmlns:a16="http://schemas.microsoft.com/office/drawing/2014/main" id="{C18FE348-0C6D-1F1C-2883-BACFCBDCEC64}"/>
                  </a:ext>
                </a:extLst>
              </p:cNvPr>
              <p:cNvSpPr/>
              <p:nvPr/>
            </p:nvSpPr>
            <p:spPr>
              <a:xfrm>
                <a:off x="4632554"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8" name="Freeform: Shape 157">
                <a:extLst>
                  <a:ext uri="{FF2B5EF4-FFF2-40B4-BE49-F238E27FC236}">
                    <a16:creationId xmlns:a16="http://schemas.microsoft.com/office/drawing/2014/main" id="{B35599B2-AF13-7ECC-103E-54236DD82B56}"/>
                  </a:ext>
                </a:extLst>
              </p:cNvPr>
              <p:cNvSpPr/>
              <p:nvPr/>
            </p:nvSpPr>
            <p:spPr>
              <a:xfrm>
                <a:off x="4730773"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9" name="Freeform: Shape 158">
                <a:extLst>
                  <a:ext uri="{FF2B5EF4-FFF2-40B4-BE49-F238E27FC236}">
                    <a16:creationId xmlns:a16="http://schemas.microsoft.com/office/drawing/2014/main" id="{F812E1F6-0AD1-8602-546F-519B543454F2}"/>
                  </a:ext>
                </a:extLst>
              </p:cNvPr>
              <p:cNvSpPr/>
              <p:nvPr/>
            </p:nvSpPr>
            <p:spPr>
              <a:xfrm>
                <a:off x="4730773"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0" name="Freeform: Shape 159">
                <a:extLst>
                  <a:ext uri="{FF2B5EF4-FFF2-40B4-BE49-F238E27FC236}">
                    <a16:creationId xmlns:a16="http://schemas.microsoft.com/office/drawing/2014/main" id="{2FE6926B-5215-BDCF-ECC6-2952767F722A}"/>
                  </a:ext>
                </a:extLst>
              </p:cNvPr>
              <p:cNvSpPr/>
              <p:nvPr/>
            </p:nvSpPr>
            <p:spPr>
              <a:xfrm>
                <a:off x="4832785"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1" name="Freeform: Shape 160">
                <a:extLst>
                  <a:ext uri="{FF2B5EF4-FFF2-40B4-BE49-F238E27FC236}">
                    <a16:creationId xmlns:a16="http://schemas.microsoft.com/office/drawing/2014/main" id="{E80C4C85-8D54-551C-A44F-24C2076E6541}"/>
                  </a:ext>
                </a:extLst>
              </p:cNvPr>
              <p:cNvSpPr/>
              <p:nvPr/>
            </p:nvSpPr>
            <p:spPr>
              <a:xfrm>
                <a:off x="4831567"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2" name="Freeform: Shape 161">
                <a:extLst>
                  <a:ext uri="{FF2B5EF4-FFF2-40B4-BE49-F238E27FC236}">
                    <a16:creationId xmlns:a16="http://schemas.microsoft.com/office/drawing/2014/main" id="{F0600C27-E8D4-196E-2E1B-D64DF363A90C}"/>
                  </a:ext>
                </a:extLst>
              </p:cNvPr>
              <p:cNvSpPr/>
              <p:nvPr/>
            </p:nvSpPr>
            <p:spPr>
              <a:xfrm>
                <a:off x="4649308"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3" name="Freeform: Shape 162">
                <a:extLst>
                  <a:ext uri="{FF2B5EF4-FFF2-40B4-BE49-F238E27FC236}">
                    <a16:creationId xmlns:a16="http://schemas.microsoft.com/office/drawing/2014/main" id="{018C27B0-0F94-CDA5-CC61-96881E908DBF}"/>
                  </a:ext>
                </a:extLst>
              </p:cNvPr>
              <p:cNvSpPr/>
              <p:nvPr/>
            </p:nvSpPr>
            <p:spPr>
              <a:xfrm>
                <a:off x="4831567"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4" name="Freeform: Shape 163">
                <a:extLst>
                  <a:ext uri="{FF2B5EF4-FFF2-40B4-BE49-F238E27FC236}">
                    <a16:creationId xmlns:a16="http://schemas.microsoft.com/office/drawing/2014/main" id="{2A0BEE08-748A-904A-E128-178E3082A2BA}"/>
                  </a:ext>
                </a:extLst>
              </p:cNvPr>
              <p:cNvSpPr/>
              <p:nvPr/>
            </p:nvSpPr>
            <p:spPr>
              <a:xfrm>
                <a:off x="4649308"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nvGrpSpPr>
            <p:cNvPr id="165" name="calendar 2">
              <a:extLst>
                <a:ext uri="{FF2B5EF4-FFF2-40B4-BE49-F238E27FC236}">
                  <a16:creationId xmlns:a16="http://schemas.microsoft.com/office/drawing/2014/main" id="{181D3941-825B-586D-3EB4-7CBD4AA142B3}"/>
                </a:ext>
                <a:ext uri="{C183D7F6-B498-43B3-948B-1728B52AA6E4}">
                  <adec:decorative xmlns:adec="http://schemas.microsoft.com/office/drawing/2017/decorative" val="1"/>
                </a:ext>
              </a:extLst>
            </p:cNvPr>
            <p:cNvGrpSpPr/>
            <p:nvPr/>
          </p:nvGrpSpPr>
          <p:grpSpPr>
            <a:xfrm>
              <a:off x="932268" y="4249550"/>
              <a:ext cx="618975" cy="490144"/>
              <a:chOff x="3552555" y="3957733"/>
              <a:chExt cx="498752" cy="394946"/>
            </a:xfrm>
          </p:grpSpPr>
          <p:sp>
            <p:nvSpPr>
              <p:cNvPr id="166" name="Freeform: Shape 165">
                <a:extLst>
                  <a:ext uri="{FF2B5EF4-FFF2-40B4-BE49-F238E27FC236}">
                    <a16:creationId xmlns:a16="http://schemas.microsoft.com/office/drawing/2014/main" id="{558741E2-C3E9-3644-7CED-8245894C1A4E}"/>
                  </a:ext>
                </a:extLst>
              </p:cNvPr>
              <p:cNvSpPr/>
              <p:nvPr/>
            </p:nvSpPr>
            <p:spPr>
              <a:xfrm>
                <a:off x="355255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7" name="Freeform: Shape 166">
                <a:extLst>
                  <a:ext uri="{FF2B5EF4-FFF2-40B4-BE49-F238E27FC236}">
                    <a16:creationId xmlns:a16="http://schemas.microsoft.com/office/drawing/2014/main" id="{71BB1EA9-6438-6F72-7E86-8A4F591C8B5B}"/>
                  </a:ext>
                </a:extLst>
              </p:cNvPr>
              <p:cNvSpPr/>
              <p:nvPr/>
            </p:nvSpPr>
            <p:spPr>
              <a:xfrm>
                <a:off x="355255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8" name="Freeform: Shape 167">
                <a:extLst>
                  <a:ext uri="{FF2B5EF4-FFF2-40B4-BE49-F238E27FC236}">
                    <a16:creationId xmlns:a16="http://schemas.microsoft.com/office/drawing/2014/main" id="{EBBFBCD6-7A1D-3FF2-E90E-B5FAF713E30E}"/>
                  </a:ext>
                </a:extLst>
              </p:cNvPr>
              <p:cNvSpPr/>
              <p:nvPr/>
            </p:nvSpPr>
            <p:spPr>
              <a:xfrm>
                <a:off x="3617567"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9" name="Freeform: Shape 168">
                <a:extLst>
                  <a:ext uri="{FF2B5EF4-FFF2-40B4-BE49-F238E27FC236}">
                    <a16:creationId xmlns:a16="http://schemas.microsoft.com/office/drawing/2014/main" id="{35ADD44D-ECC1-FCA2-1BB1-B26C25403F76}"/>
                  </a:ext>
                </a:extLst>
              </p:cNvPr>
              <p:cNvSpPr/>
              <p:nvPr/>
            </p:nvSpPr>
            <p:spPr>
              <a:xfrm>
                <a:off x="357819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70" name="Freeform: Shape 169">
                <a:extLst>
                  <a:ext uri="{FF2B5EF4-FFF2-40B4-BE49-F238E27FC236}">
                    <a16:creationId xmlns:a16="http://schemas.microsoft.com/office/drawing/2014/main" id="{2B317943-38DA-097C-79E6-5C59043FC6CA}"/>
                  </a:ext>
                </a:extLst>
              </p:cNvPr>
              <p:cNvSpPr/>
              <p:nvPr/>
            </p:nvSpPr>
            <p:spPr>
              <a:xfrm>
                <a:off x="365781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grpSp>
          <p:nvGrpSpPr>
            <p:cNvPr id="182" name="phone">
              <a:extLst>
                <a:ext uri="{FF2B5EF4-FFF2-40B4-BE49-F238E27FC236}">
                  <a16:creationId xmlns:a16="http://schemas.microsoft.com/office/drawing/2014/main" id="{11C563A8-A0EC-C20B-58F3-82CC5F9B2290}"/>
                </a:ext>
                <a:ext uri="{C183D7F6-B498-43B3-948B-1728B52AA6E4}">
                  <adec:decorative xmlns:adec="http://schemas.microsoft.com/office/drawing/2017/decorative" val="1"/>
                </a:ext>
              </a:extLst>
            </p:cNvPr>
            <p:cNvGrpSpPr/>
            <p:nvPr/>
          </p:nvGrpSpPr>
          <p:grpSpPr>
            <a:xfrm>
              <a:off x="1098109" y="2295120"/>
              <a:ext cx="287325" cy="487423"/>
              <a:chOff x="7708954" y="1841501"/>
              <a:chExt cx="177801" cy="301625"/>
            </a:xfrm>
          </p:grpSpPr>
          <p:sp>
            <p:nvSpPr>
              <p:cNvPr id="183" name="Freeform 48">
                <a:extLst>
                  <a:ext uri="{FF2B5EF4-FFF2-40B4-BE49-F238E27FC236}">
                    <a16:creationId xmlns:a16="http://schemas.microsoft.com/office/drawing/2014/main" id="{A3613930-9D69-F14E-B809-1A4C93333DE8}"/>
                  </a:ext>
                </a:extLst>
              </p:cNvPr>
              <p:cNvSpPr>
                <a:spLocks/>
              </p:cNvSpPr>
              <p:nvPr/>
            </p:nvSpPr>
            <p:spPr bwMode="auto">
              <a:xfrm>
                <a:off x="7708955"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Metropolis" panose="00000500000000000000" pitchFamily="50" charset="0"/>
                  <a:ea typeface="+mn-ea"/>
                  <a:cs typeface="+mn-cs"/>
                </a:endParaRPr>
              </a:p>
            </p:txBody>
          </p:sp>
          <p:sp>
            <p:nvSpPr>
              <p:cNvPr id="184" name="Rectangle 183">
                <a:extLst>
                  <a:ext uri="{FF2B5EF4-FFF2-40B4-BE49-F238E27FC236}">
                    <a16:creationId xmlns:a16="http://schemas.microsoft.com/office/drawing/2014/main" id="{D27D25EA-350D-ABA4-9684-4CD2254E3949}"/>
                  </a:ext>
                </a:extLst>
              </p:cNvPr>
              <p:cNvSpPr>
                <a:spLocks noChangeArrowheads="1"/>
              </p:cNvSpPr>
              <p:nvPr/>
            </p:nvSpPr>
            <p:spPr bwMode="auto">
              <a:xfrm>
                <a:off x="7781979"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Metropolis" panose="00000500000000000000" pitchFamily="50" charset="0"/>
                  <a:ea typeface="+mn-ea"/>
                  <a:cs typeface="+mn-cs"/>
                </a:endParaRPr>
              </a:p>
            </p:txBody>
          </p:sp>
          <p:sp>
            <p:nvSpPr>
              <p:cNvPr id="185" name="Freeform 50">
                <a:extLst>
                  <a:ext uri="{FF2B5EF4-FFF2-40B4-BE49-F238E27FC236}">
                    <a16:creationId xmlns:a16="http://schemas.microsoft.com/office/drawing/2014/main" id="{91BAB28A-F6C6-91C6-97D5-1EDDA49F851F}"/>
                  </a:ext>
                </a:extLst>
              </p:cNvPr>
              <p:cNvSpPr>
                <a:spLocks/>
              </p:cNvSpPr>
              <p:nvPr/>
            </p:nvSpPr>
            <p:spPr bwMode="auto">
              <a:xfrm>
                <a:off x="7708955"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Metropolis" panose="00000500000000000000" pitchFamily="50" charset="0"/>
                  <a:ea typeface="+mn-ea"/>
                  <a:cs typeface="+mn-cs"/>
                </a:endParaRPr>
              </a:p>
            </p:txBody>
          </p:sp>
          <p:sp>
            <p:nvSpPr>
              <p:cNvPr id="186" name="Freeform 175">
                <a:extLst>
                  <a:ext uri="{FF2B5EF4-FFF2-40B4-BE49-F238E27FC236}">
                    <a16:creationId xmlns:a16="http://schemas.microsoft.com/office/drawing/2014/main" id="{3C8F672A-8263-8E5D-C4BF-C330641975DE}"/>
                  </a:ext>
                </a:extLst>
              </p:cNvPr>
              <p:cNvSpPr>
                <a:spLocks/>
              </p:cNvSpPr>
              <p:nvPr/>
            </p:nvSpPr>
            <p:spPr bwMode="auto">
              <a:xfrm>
                <a:off x="7708954"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Metropolis" panose="00000500000000000000" pitchFamily="50" charset="0"/>
                  <a:ea typeface="+mn-ea"/>
                  <a:cs typeface="+mn-cs"/>
                </a:endParaRPr>
              </a:p>
            </p:txBody>
          </p:sp>
        </p:grpSp>
      </p:grpSp>
      <p:cxnSp>
        <p:nvCxnSpPr>
          <p:cNvPr id="47" name="Straight Arrow Connector 46">
            <a:extLst>
              <a:ext uri="{FF2B5EF4-FFF2-40B4-BE49-F238E27FC236}">
                <a16:creationId xmlns:a16="http://schemas.microsoft.com/office/drawing/2014/main" id="{3C1C6750-9D53-5D71-C1A1-08A4139A0677}"/>
              </a:ext>
              <a:ext uri="{C183D7F6-B498-43B3-948B-1728B52AA6E4}">
                <adec:decorative xmlns:adec="http://schemas.microsoft.com/office/drawing/2017/decorative" val="1"/>
              </a:ext>
            </a:extLst>
          </p:cNvPr>
          <p:cNvCxnSpPr>
            <a:cxnSpLocks/>
          </p:cNvCxnSpPr>
          <p:nvPr/>
        </p:nvCxnSpPr>
        <p:spPr bwMode="gray">
          <a:xfrm>
            <a:off x="1866783" y="3516329"/>
            <a:ext cx="689887" cy="302"/>
          </a:xfrm>
          <a:prstGeom prst="straightConnector1">
            <a:avLst/>
          </a:prstGeom>
          <a:noFill/>
          <a:ln w="25400" cap="flat" cmpd="sng" algn="ctr">
            <a:solidFill>
              <a:schemeClr val="accent2"/>
            </a:solidFill>
            <a:prstDash val="solid"/>
            <a:miter lim="800000"/>
            <a:headEnd type="triangle" w="lg" len="med"/>
            <a:tailEnd type="triangle" w="lg" len="med"/>
          </a:ln>
          <a:effectLst/>
        </p:spPr>
      </p:cxnSp>
      <p:sp>
        <p:nvSpPr>
          <p:cNvPr id="6" name="Footer Placeholder 5">
            <a:extLst>
              <a:ext uri="{FF2B5EF4-FFF2-40B4-BE49-F238E27FC236}">
                <a16:creationId xmlns:a16="http://schemas.microsoft.com/office/drawing/2014/main" id="{1879E1EC-DA10-11AC-F72E-B9FF514B71CC}"/>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7" name="Slide Number Placeholder 6">
            <a:extLst>
              <a:ext uri="{FF2B5EF4-FFF2-40B4-BE49-F238E27FC236}">
                <a16:creationId xmlns:a16="http://schemas.microsoft.com/office/drawing/2014/main" id="{C629CB18-DC9F-68FC-1E27-FBFC83DF9B7B}"/>
              </a:ext>
            </a:extLst>
          </p:cNvPr>
          <p:cNvSpPr>
            <a:spLocks noGrp="1"/>
          </p:cNvSpPr>
          <p:nvPr>
            <p:ph type="sldNum" idx="10"/>
          </p:nvPr>
        </p:nvSpPr>
        <p:spPr/>
        <p:txBody>
          <a:bodyPr/>
          <a:lstStyle/>
          <a:p>
            <a:fld id="{3BD295A3-96FB-4E80-91AF-4225D266C57B}" type="slidenum">
              <a:rPr lang="en-US" smtClean="0">
                <a:solidFill>
                  <a:schemeClr val="tx1"/>
                </a:solidFill>
              </a:rPr>
              <a:t>14</a:t>
            </a:fld>
            <a:endParaRPr lang="en-US">
              <a:solidFill>
                <a:schemeClr val="tx1"/>
              </a:solidFill>
            </a:endParaRPr>
          </a:p>
        </p:txBody>
      </p:sp>
    </p:spTree>
    <p:extLst>
      <p:ext uri="{BB962C8B-B14F-4D97-AF65-F5344CB8AC3E}">
        <p14:creationId xmlns:p14="http://schemas.microsoft.com/office/powerpoint/2010/main" val="5934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F5540293-46E6-3BDA-18F2-4E402D23D4CE}"/>
              </a:ext>
              <a:ext uri="{C183D7F6-B498-43B3-948B-1728B52AA6E4}">
                <adec:decorative xmlns:adec="http://schemas.microsoft.com/office/drawing/2017/decorative" val="1"/>
              </a:ext>
            </a:extLst>
          </p:cNvPr>
          <p:cNvSpPr>
            <a:spLocks/>
          </p:cNvSpPr>
          <p:nvPr/>
        </p:nvSpPr>
        <p:spPr>
          <a:xfrm rot="13500000">
            <a:off x="8492917" y="915451"/>
            <a:ext cx="4430859" cy="8612051"/>
          </a:xfrm>
          <a:custGeom>
            <a:avLst/>
            <a:gdLst>
              <a:gd name="connsiteX0" fmla="*/ 4418325 w 4430859"/>
              <a:gd name="connsiteY0" fmla="*/ 8612051 h 8612051"/>
              <a:gd name="connsiteX1" fmla="*/ 749063 w 4430859"/>
              <a:gd name="connsiteY1" fmla="*/ 4942789 h 8612051"/>
              <a:gd name="connsiteX2" fmla="*/ 741204 w 4430859"/>
              <a:gd name="connsiteY2" fmla="*/ 4950649 h 8612051"/>
              <a:gd name="connsiteX3" fmla="*/ 0 w 4430859"/>
              <a:gd name="connsiteY3" fmla="*/ 4209446 h 8612051"/>
              <a:gd name="connsiteX4" fmla="*/ 4209446 w 4430859"/>
              <a:gd name="connsiteY4" fmla="*/ 0 h 8612051"/>
              <a:gd name="connsiteX5" fmla="*/ 4430859 w 4430859"/>
              <a:gd name="connsiteY5" fmla="*/ 221412 h 861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0859" h="8612051">
                <a:moveTo>
                  <a:pt x="4418325" y="8612051"/>
                </a:moveTo>
                <a:lnTo>
                  <a:pt x="749063" y="4942789"/>
                </a:lnTo>
                <a:lnTo>
                  <a:pt x="741204" y="4950649"/>
                </a:lnTo>
                <a:lnTo>
                  <a:pt x="0" y="4209446"/>
                </a:lnTo>
                <a:lnTo>
                  <a:pt x="4209446" y="0"/>
                </a:lnTo>
                <a:lnTo>
                  <a:pt x="4430859" y="221412"/>
                </a:lnTo>
                <a:close/>
              </a:path>
            </a:pathLst>
          </a:custGeom>
          <a:gradFill>
            <a:gsLst>
              <a:gs pos="0">
                <a:schemeClr val="accent1">
                  <a:alpha val="8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8" name="Freeform: Shape 7">
            <a:extLst>
              <a:ext uri="{FF2B5EF4-FFF2-40B4-BE49-F238E27FC236}">
                <a16:creationId xmlns:a16="http://schemas.microsoft.com/office/drawing/2014/main" id="{F5E8D294-1EB8-6B39-FF2F-90F1A525FA02}"/>
              </a:ext>
              <a:ext uri="{C183D7F6-B498-43B3-948B-1728B52AA6E4}">
                <adec:decorative xmlns:adec="http://schemas.microsoft.com/office/drawing/2017/decorative" val="1"/>
              </a:ext>
            </a:extLst>
          </p:cNvPr>
          <p:cNvSpPr>
            <a:spLocks/>
          </p:cNvSpPr>
          <p:nvPr/>
        </p:nvSpPr>
        <p:spPr>
          <a:xfrm rot="13500000">
            <a:off x="9961823" y="2244335"/>
            <a:ext cx="2617817" cy="5225831"/>
          </a:xfrm>
          <a:custGeom>
            <a:avLst/>
            <a:gdLst>
              <a:gd name="connsiteX0" fmla="*/ 1471491 w 1477021"/>
              <a:gd name="connsiteY0" fmla="*/ 2948511 h 2948511"/>
              <a:gd name="connsiteX1" fmla="*/ 0 w 1477021"/>
              <a:gd name="connsiteY1" fmla="*/ 1477020 h 2948511"/>
              <a:gd name="connsiteX2" fmla="*/ 1477021 w 1477021"/>
              <a:gd name="connsiteY2" fmla="*/ 0 h 2948511"/>
              <a:gd name="connsiteX3" fmla="*/ 1472617 w 1477021"/>
              <a:gd name="connsiteY3" fmla="*/ 2947385 h 2948511"/>
            </a:gdLst>
            <a:ahLst/>
            <a:cxnLst>
              <a:cxn ang="0">
                <a:pos x="connsiteX0" y="connsiteY0"/>
              </a:cxn>
              <a:cxn ang="0">
                <a:pos x="connsiteX1" y="connsiteY1"/>
              </a:cxn>
              <a:cxn ang="0">
                <a:pos x="connsiteX2" y="connsiteY2"/>
              </a:cxn>
              <a:cxn ang="0">
                <a:pos x="connsiteX3" y="connsiteY3"/>
              </a:cxn>
            </a:cxnLst>
            <a:rect l="l" t="t" r="r" b="b"/>
            <a:pathLst>
              <a:path w="1477021" h="2948511">
                <a:moveTo>
                  <a:pt x="1471491" y="2948511"/>
                </a:moveTo>
                <a:lnTo>
                  <a:pt x="0" y="1477020"/>
                </a:lnTo>
                <a:lnTo>
                  <a:pt x="1477021" y="0"/>
                </a:lnTo>
                <a:lnTo>
                  <a:pt x="1472617" y="2947385"/>
                </a:lnTo>
                <a:close/>
              </a:path>
            </a:pathLst>
          </a:custGeom>
          <a:gradFill>
            <a:gsLst>
              <a:gs pos="0">
                <a:schemeClr val="accent1">
                  <a:alpha val="8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3" name="Content Placeholder 2">
            <a:extLst>
              <a:ext uri="{FF2B5EF4-FFF2-40B4-BE49-F238E27FC236}">
                <a16:creationId xmlns:a16="http://schemas.microsoft.com/office/drawing/2014/main" id="{CCCA4445-6ABC-2FC4-F37D-79DC1156F03A}"/>
              </a:ext>
            </a:extLst>
          </p:cNvPr>
          <p:cNvSpPr>
            <a:spLocks noGrp="1"/>
          </p:cNvSpPr>
          <p:nvPr>
            <p:ph type="body" sz="quarter" idx="12"/>
          </p:nvPr>
        </p:nvSpPr>
        <p:spPr/>
        <p:txBody>
          <a:bodyPr>
            <a:noAutofit/>
          </a:bodyPr>
          <a:lstStyle/>
          <a:p>
            <a:pPr>
              <a:spcAft>
                <a:spcPts val="1200"/>
              </a:spcAft>
            </a:pPr>
            <a:r>
              <a:rPr lang="en-US" sz="2000"/>
              <a:t>Evaluate conditions to map requests to a route </a:t>
            </a:r>
            <a:br>
              <a:rPr lang="en-US" sz="2000"/>
            </a:br>
            <a:endParaRPr lang="en-US" sz="2000" b="1"/>
          </a:p>
        </p:txBody>
      </p:sp>
      <p:sp>
        <p:nvSpPr>
          <p:cNvPr id="2" name="Title 1">
            <a:extLst>
              <a:ext uri="{FF2B5EF4-FFF2-40B4-BE49-F238E27FC236}">
                <a16:creationId xmlns:a16="http://schemas.microsoft.com/office/drawing/2014/main" id="{537BD061-84F7-18A3-5ECF-B664B636F104}"/>
              </a:ext>
            </a:extLst>
          </p:cNvPr>
          <p:cNvSpPr>
            <a:spLocks noGrp="1"/>
          </p:cNvSpPr>
          <p:nvPr>
            <p:ph type="title"/>
          </p:nvPr>
        </p:nvSpPr>
        <p:spPr/>
        <p:txBody>
          <a:bodyPr/>
          <a:lstStyle/>
          <a:p>
            <a:r>
              <a:rPr lang="en-US"/>
              <a:t>Spring Cloud Gateway Predicates</a:t>
            </a:r>
            <a:endParaRPr lang="en-US" sz="2000">
              <a:solidFill>
                <a:schemeClr val="accent5"/>
              </a:solidFill>
            </a:endParaRPr>
          </a:p>
        </p:txBody>
      </p:sp>
      <p:sp>
        <p:nvSpPr>
          <p:cNvPr id="6" name="Content Placeholder 2">
            <a:extLst>
              <a:ext uri="{FF2B5EF4-FFF2-40B4-BE49-F238E27FC236}">
                <a16:creationId xmlns:a16="http://schemas.microsoft.com/office/drawing/2014/main" id="{96E76986-F751-ABFF-2DB5-718D01F37CA8}"/>
              </a:ext>
            </a:extLst>
          </p:cNvPr>
          <p:cNvSpPr txBox="1">
            <a:spLocks/>
          </p:cNvSpPr>
          <p:nvPr/>
        </p:nvSpPr>
        <p:spPr>
          <a:xfrm>
            <a:off x="5194300" y="1588299"/>
            <a:ext cx="4646142" cy="230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367" rtl="0" eaLnBrk="1" fontAlgn="auto" latinLnBrk="0" hangingPunct="1">
              <a:lnSpc>
                <a:spcPts val="2353"/>
              </a:lnSpc>
              <a:spcBef>
                <a:spcPts val="0"/>
              </a:spcBef>
              <a:spcAft>
                <a:spcPts val="1200"/>
              </a:spcAft>
              <a:buClr>
                <a:schemeClr val="bg2"/>
              </a:buClr>
              <a:buSzPct val="90000"/>
              <a:tabLst/>
              <a:defRPr/>
            </a:pPr>
            <a:r>
              <a:rPr kumimoji="0" lang="en-US" sz="1800" i="0" u="none" strike="noStrike" kern="1200" cap="none" spc="0" normalizeH="0" baseline="0" noProof="0">
                <a:ln>
                  <a:noFill/>
                </a:ln>
                <a:solidFill>
                  <a:schemeClr val="bg2"/>
                </a:solidFill>
                <a:effectLst/>
                <a:uLnTx/>
                <a:uFillTx/>
                <a:ea typeface="+mn-ea"/>
                <a:cs typeface="+mn-cs"/>
              </a:rPr>
              <a:t>HTTP </a:t>
            </a:r>
            <a:r>
              <a:rPr lang="en-US" sz="1800" b="1">
                <a:solidFill>
                  <a:schemeClr val="accent5"/>
                </a:solidFill>
              </a:rPr>
              <a:t>Method</a:t>
            </a:r>
            <a:r>
              <a:rPr kumimoji="0" lang="en-US" sz="1800" i="0" u="none" strike="noStrike" kern="1200" cap="none" spc="0" normalizeH="0" baseline="0" noProof="0">
                <a:ln>
                  <a:noFill/>
                </a:ln>
                <a:solidFill>
                  <a:schemeClr val="bg2"/>
                </a:solidFill>
                <a:effectLst/>
                <a:uLnTx/>
                <a:uFillTx/>
                <a:ea typeface="+mn-ea"/>
                <a:cs typeface="+mn-cs"/>
              </a:rPr>
              <a:t> matches a list?</a:t>
            </a:r>
          </a:p>
          <a:p>
            <a:pPr marR="0" lvl="0" algn="l" defTabSz="914367" rtl="0" eaLnBrk="1" fontAlgn="auto" latinLnBrk="0" hangingPunct="1">
              <a:lnSpc>
                <a:spcPts val="2353"/>
              </a:lnSpc>
              <a:spcBef>
                <a:spcPts val="0"/>
              </a:spcBef>
              <a:spcAft>
                <a:spcPts val="1200"/>
              </a:spcAft>
              <a:buClr>
                <a:schemeClr val="bg2"/>
              </a:buClr>
              <a:buSzPct val="90000"/>
              <a:tabLst/>
              <a:defRPr/>
            </a:pPr>
            <a:r>
              <a:rPr kumimoji="0" lang="en-US" sz="1800" i="0" u="none" strike="noStrike" kern="1200" cap="none" spc="0" normalizeH="0" baseline="0" noProof="0">
                <a:ln>
                  <a:noFill/>
                </a:ln>
                <a:solidFill>
                  <a:schemeClr val="bg2"/>
                </a:solidFill>
                <a:effectLst/>
                <a:uLnTx/>
                <a:uFillTx/>
                <a:ea typeface="+mn-ea"/>
                <a:cs typeface="+mn-cs"/>
              </a:rPr>
              <a:t>URI </a:t>
            </a:r>
            <a:r>
              <a:rPr lang="en-US" sz="1800" b="1">
                <a:solidFill>
                  <a:schemeClr val="accent5"/>
                </a:solidFill>
              </a:rPr>
              <a:t>Path</a:t>
            </a:r>
            <a:r>
              <a:rPr kumimoji="0" lang="en-US" sz="1800" i="0" u="none" strike="noStrike" kern="1200" cap="none" spc="0" normalizeH="0" baseline="0" noProof="0">
                <a:ln>
                  <a:noFill/>
                </a:ln>
                <a:solidFill>
                  <a:schemeClr val="bg2"/>
                </a:solidFill>
                <a:effectLst/>
                <a:uLnTx/>
                <a:uFillTx/>
                <a:ea typeface="+mn-ea"/>
                <a:cs typeface="+mn-cs"/>
              </a:rPr>
              <a:t> matches a pattern?</a:t>
            </a:r>
          </a:p>
          <a:p>
            <a:pPr marR="0" lvl="0" algn="l" defTabSz="914367" rtl="0" eaLnBrk="1" fontAlgn="auto" latinLnBrk="0" hangingPunct="1">
              <a:lnSpc>
                <a:spcPts val="2353"/>
              </a:lnSpc>
              <a:spcBef>
                <a:spcPts val="0"/>
              </a:spcBef>
              <a:spcAft>
                <a:spcPts val="1200"/>
              </a:spcAft>
              <a:buClr>
                <a:schemeClr val="bg2"/>
              </a:buClr>
              <a:buSzPct val="90000"/>
              <a:tabLst/>
              <a:defRPr/>
            </a:pPr>
            <a:r>
              <a:rPr kumimoji="0" lang="en-US" sz="1800" i="0" u="none" strike="noStrike" kern="1200" cap="none" spc="0" normalizeH="0" baseline="0" noProof="0">
                <a:ln>
                  <a:noFill/>
                </a:ln>
                <a:solidFill>
                  <a:schemeClr val="bg2"/>
                </a:solidFill>
                <a:effectLst/>
                <a:uLnTx/>
                <a:uFillTx/>
                <a:ea typeface="+mn-ea"/>
                <a:cs typeface="+mn-cs"/>
              </a:rPr>
              <a:t>URI </a:t>
            </a:r>
            <a:r>
              <a:rPr lang="en-US" sz="1800" b="1">
                <a:solidFill>
                  <a:schemeClr val="accent5"/>
                </a:solidFill>
              </a:rPr>
              <a:t>Query</a:t>
            </a:r>
            <a:r>
              <a:rPr kumimoji="0" lang="en-US" sz="1800" i="0" u="none" strike="noStrike" kern="1200" cap="none" spc="0" normalizeH="0" baseline="0" noProof="0">
                <a:ln>
                  <a:noFill/>
                </a:ln>
                <a:solidFill>
                  <a:schemeClr val="bg2"/>
                </a:solidFill>
                <a:effectLst/>
                <a:uLnTx/>
                <a:uFillTx/>
                <a:ea typeface="+mn-ea"/>
                <a:cs typeface="+mn-cs"/>
              </a:rPr>
              <a:t> matches a regex?</a:t>
            </a:r>
          </a:p>
          <a:p>
            <a:pPr marR="0" lvl="0" algn="l" defTabSz="914367" rtl="0" eaLnBrk="1" fontAlgn="auto" latinLnBrk="0" hangingPunct="1">
              <a:lnSpc>
                <a:spcPts val="2353"/>
              </a:lnSpc>
              <a:spcBef>
                <a:spcPts val="0"/>
              </a:spcBef>
              <a:spcAft>
                <a:spcPts val="1200"/>
              </a:spcAft>
              <a:buClr>
                <a:schemeClr val="bg2"/>
              </a:buClr>
              <a:buSzPct val="90000"/>
              <a:tabLst/>
              <a:defRPr/>
            </a:pPr>
            <a:r>
              <a:rPr lang="en-US" sz="1800" b="1" err="1">
                <a:solidFill>
                  <a:schemeClr val="accent5"/>
                </a:solidFill>
              </a:rPr>
              <a:t>RemoteAddr</a:t>
            </a:r>
            <a:r>
              <a:rPr kumimoji="0" lang="en-US" sz="1800" i="0" u="none" strike="noStrike" kern="1200" cap="none" spc="0" normalizeH="0" baseline="0" noProof="0">
                <a:ln>
                  <a:noFill/>
                </a:ln>
                <a:solidFill>
                  <a:schemeClr val="bg2"/>
                </a:solidFill>
                <a:effectLst/>
                <a:uLnTx/>
                <a:uFillTx/>
                <a:ea typeface="+mn-ea"/>
                <a:cs typeface="+mn-cs"/>
              </a:rPr>
              <a:t> matches CIDRs?</a:t>
            </a:r>
          </a:p>
          <a:p>
            <a:pPr marR="0" lvl="0" algn="l" defTabSz="914367" rtl="0" eaLnBrk="1" fontAlgn="auto" latinLnBrk="0" hangingPunct="1">
              <a:lnSpc>
                <a:spcPts val="2353"/>
              </a:lnSpc>
              <a:spcBef>
                <a:spcPts val="0"/>
              </a:spcBef>
              <a:spcAft>
                <a:spcPts val="1200"/>
              </a:spcAft>
              <a:buClr>
                <a:schemeClr val="bg2"/>
              </a:buClr>
              <a:buSzPct val="90000"/>
              <a:tabLst/>
              <a:defRPr/>
            </a:pPr>
            <a:r>
              <a:rPr lang="en-US" sz="1800" b="1">
                <a:solidFill>
                  <a:schemeClr val="accent5"/>
                </a:solidFill>
              </a:rPr>
              <a:t>Weight</a:t>
            </a:r>
            <a:r>
              <a:rPr kumimoji="0" lang="en-US" sz="1800" i="0" u="none" strike="noStrike" kern="1200" cap="none" spc="0" normalizeH="0" baseline="0" noProof="0">
                <a:ln>
                  <a:noFill/>
                </a:ln>
                <a:solidFill>
                  <a:schemeClr val="bg2"/>
                </a:solidFill>
                <a:effectLst/>
                <a:uLnTx/>
                <a:uFillTx/>
                <a:ea typeface="+mn-ea"/>
                <a:cs typeface="+mn-cs"/>
              </a:rPr>
              <a:t> within a route group</a:t>
            </a:r>
          </a:p>
        </p:txBody>
      </p:sp>
      <p:grpSp>
        <p:nvGrpSpPr>
          <p:cNvPr id="9" name="Group 8" descr="Link to Available Predicates&#10;">
            <a:extLst>
              <a:ext uri="{FF2B5EF4-FFF2-40B4-BE49-F238E27FC236}">
                <a16:creationId xmlns:a16="http://schemas.microsoft.com/office/drawing/2014/main" id="{965E7793-BC25-43A9-8B7F-C94E7369B533}"/>
              </a:ext>
            </a:extLst>
          </p:cNvPr>
          <p:cNvGrpSpPr/>
          <p:nvPr/>
        </p:nvGrpSpPr>
        <p:grpSpPr>
          <a:xfrm>
            <a:off x="609600" y="5038737"/>
            <a:ext cx="3604449" cy="457200"/>
            <a:chOff x="3353146" y="5749913"/>
            <a:chExt cx="3478273" cy="457200"/>
          </a:xfrm>
        </p:grpSpPr>
        <p:sp>
          <p:nvSpPr>
            <p:cNvPr id="10" name="Rectangle: Rounded Corners 9" descr="Link to Available Predicates&#10;">
              <a:extLst>
                <a:ext uri="{FF2B5EF4-FFF2-40B4-BE49-F238E27FC236}">
                  <a16:creationId xmlns:a16="http://schemas.microsoft.com/office/drawing/2014/main" id="{0E6CFEF8-6A72-883E-5D4B-D54F38236F71}"/>
                </a:ext>
              </a:extLst>
            </p:cNvPr>
            <p:cNvSpPr/>
            <p:nvPr/>
          </p:nvSpPr>
          <p:spPr bwMode="auto">
            <a:xfrm>
              <a:off x="3353146" y="5749913"/>
              <a:ext cx="3478273" cy="457200"/>
            </a:xfrm>
            <a:prstGeom prst="roundRect">
              <a:avLst>
                <a:gd name="adj" fmla="val 8350"/>
              </a:avLst>
            </a:prstGeom>
            <a:gradFill flip="none" rotWithShape="1">
              <a:gsLst>
                <a:gs pos="588">
                  <a:schemeClr val="accent5">
                    <a:lumMod val="50000"/>
                  </a:schemeClr>
                </a:gs>
                <a:gs pos="32000">
                  <a:schemeClr val="accent5">
                    <a:lumMod val="75000"/>
                  </a:schemeClr>
                </a:gs>
                <a:gs pos="100000">
                  <a:schemeClr val="accent5"/>
                </a:gs>
              </a:gsLst>
              <a:lin ang="13500000" scaled="1"/>
              <a:tileRect/>
            </a:gradFill>
            <a:ln w="57150" cap="rnd" cmpd="sng" algn="ctr">
              <a:noFill/>
              <a:prstDash val="solid"/>
              <a:headEnd type="none" w="lg" len="med"/>
              <a:tailEnd type="none" w="lg" len="med"/>
            </a:ln>
            <a:effectLst/>
          </p:spPr>
          <p:txBody>
            <a:bodyPr wrap="square" lIns="274320" t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chemeClr val="bg1"/>
                  </a:solidFill>
                  <a:effectLst/>
                  <a:uLnTx/>
                  <a:uFillTx/>
                  <a:ea typeface="+mn-ea"/>
                  <a:cs typeface="+mn-cs"/>
                  <a:hlinkClick r:id="rId3">
                    <a:extLst>
                      <a:ext uri="{A12FA001-AC4F-418D-AE19-62706E023703}">
                        <ahyp:hlinkClr xmlns:ahyp="http://schemas.microsoft.com/office/drawing/2018/hyperlinkcolor" val="tx"/>
                      </a:ext>
                    </a:extLst>
                  </a:hlinkClick>
                </a:rPr>
                <a:t>Link</a:t>
              </a:r>
              <a:r>
                <a:rPr kumimoji="0" lang="en-US" sz="1600" i="0" u="none" strike="noStrike" kern="0" cap="none" spc="0" normalizeH="0" baseline="0" noProof="0">
                  <a:ln>
                    <a:noFill/>
                  </a:ln>
                  <a:solidFill>
                    <a:schemeClr val="bg1"/>
                  </a:solidFill>
                  <a:effectLst/>
                  <a:uLnTx/>
                  <a:uFillTx/>
                  <a:ea typeface="+mn-ea"/>
                  <a:cs typeface="+mn-cs"/>
                </a:rPr>
                <a:t> to available Predicates</a:t>
              </a:r>
            </a:p>
          </p:txBody>
        </p:sp>
        <p:cxnSp>
          <p:nvCxnSpPr>
            <p:cNvPr id="11" name="Straight Arrow Connector 10">
              <a:extLst>
                <a:ext uri="{FF2B5EF4-FFF2-40B4-BE49-F238E27FC236}">
                  <a16:creationId xmlns:a16="http://schemas.microsoft.com/office/drawing/2014/main" id="{6BA7292F-FCFA-1C40-A9C9-0BF008CE0474}"/>
                </a:ext>
              </a:extLst>
            </p:cNvPr>
            <p:cNvCxnSpPr>
              <a:cxnSpLocks/>
            </p:cNvCxnSpPr>
            <p:nvPr/>
          </p:nvCxnSpPr>
          <p:spPr>
            <a:xfrm>
              <a:off x="6405037" y="5978513"/>
              <a:ext cx="226411" cy="0"/>
            </a:xfrm>
            <a:prstGeom prst="straightConnector1">
              <a:avLst/>
            </a:prstGeom>
            <a:noFill/>
            <a:ln w="38100" cap="flat" cmpd="sng" algn="ctr">
              <a:solidFill>
                <a:schemeClr val="bg1"/>
              </a:solidFill>
              <a:prstDash val="solid"/>
              <a:miter lim="800000"/>
              <a:headEnd type="none" w="lg" len="med"/>
              <a:tailEnd type="triangle" w="lg" len="med"/>
            </a:ln>
            <a:effectLst/>
          </p:spPr>
        </p:cxnSp>
      </p:grpSp>
      <p:grpSp>
        <p:nvGrpSpPr>
          <p:cNvPr id="16" name="direction 1">
            <a:extLst>
              <a:ext uri="{FF2B5EF4-FFF2-40B4-BE49-F238E27FC236}">
                <a16:creationId xmlns:a16="http://schemas.microsoft.com/office/drawing/2014/main" id="{3EE08A0A-1721-E458-8605-AF84D1C2D134}"/>
              </a:ext>
              <a:ext uri="{C183D7F6-B498-43B3-948B-1728B52AA6E4}">
                <adec:decorative xmlns:adec="http://schemas.microsoft.com/office/drawing/2017/decorative" val="1"/>
              </a:ext>
            </a:extLst>
          </p:cNvPr>
          <p:cNvGrpSpPr/>
          <p:nvPr/>
        </p:nvGrpSpPr>
        <p:grpSpPr>
          <a:xfrm rot="2700000">
            <a:off x="9766805" y="4357972"/>
            <a:ext cx="1474317" cy="1465260"/>
            <a:chOff x="11088641" y="1277626"/>
            <a:chExt cx="376859" cy="374544"/>
          </a:xfrm>
        </p:grpSpPr>
        <p:sp>
          <p:nvSpPr>
            <p:cNvPr id="17" name="Freeform: Shape 16">
              <a:extLst>
                <a:ext uri="{FF2B5EF4-FFF2-40B4-BE49-F238E27FC236}">
                  <a16:creationId xmlns:a16="http://schemas.microsoft.com/office/drawing/2014/main" id="{6ADC7905-4EA9-9335-AEDC-4DBE5F8E6DA4}"/>
                </a:ext>
              </a:extLst>
            </p:cNvPr>
            <p:cNvSpPr/>
            <p:nvPr/>
          </p:nvSpPr>
          <p:spPr>
            <a:xfrm>
              <a:off x="11262604"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chemeClr val="accent1">
                <a:lumMod val="75000"/>
              </a:schemeClr>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8" name="Freeform: Shape 17">
              <a:extLst>
                <a:ext uri="{FF2B5EF4-FFF2-40B4-BE49-F238E27FC236}">
                  <a16:creationId xmlns:a16="http://schemas.microsoft.com/office/drawing/2014/main" id="{B38BB164-28B8-776C-393D-0DEDF919D1CE}"/>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chemeClr val="accent1">
                <a:lumMod val="40000"/>
                <a:lumOff val="60000"/>
              </a:schemeClr>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9" name="Freeform: Shape 18">
              <a:extLst>
                <a:ext uri="{FF2B5EF4-FFF2-40B4-BE49-F238E27FC236}">
                  <a16:creationId xmlns:a16="http://schemas.microsoft.com/office/drawing/2014/main" id="{3400B1E0-FD5D-30A9-98D7-AE2B0F09438F}"/>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chemeClr val="accent1">
                <a:lumMod val="40000"/>
                <a:lumOff val="60000"/>
              </a:schemeClr>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20" name="Freeform: Shape 19">
              <a:extLst>
                <a:ext uri="{FF2B5EF4-FFF2-40B4-BE49-F238E27FC236}">
                  <a16:creationId xmlns:a16="http://schemas.microsoft.com/office/drawing/2014/main" id="{548ECBF8-D186-78FE-12A1-B6CE1F8AE7CF}"/>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chemeClr val="accent1">
                <a:lumMod val="75000"/>
              </a:schemeClr>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21" name="Freeform: Shape 20">
              <a:extLst>
                <a:ext uri="{FF2B5EF4-FFF2-40B4-BE49-F238E27FC236}">
                  <a16:creationId xmlns:a16="http://schemas.microsoft.com/office/drawing/2014/main" id="{675F1804-F7B5-605F-5433-1518F20C36CE}"/>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chemeClr val="accent1">
                <a:lumMod val="40000"/>
                <a:lumOff val="60000"/>
              </a:schemeClr>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sp>
        <p:nvSpPr>
          <p:cNvPr id="5" name="TextBox 4">
            <a:extLst>
              <a:ext uri="{FF2B5EF4-FFF2-40B4-BE49-F238E27FC236}">
                <a16:creationId xmlns:a16="http://schemas.microsoft.com/office/drawing/2014/main" id="{A63E42D2-EE86-50FC-2DE6-9771ABC78C49}"/>
              </a:ext>
            </a:extLst>
          </p:cNvPr>
          <p:cNvSpPr txBox="1"/>
          <p:nvPr/>
        </p:nvSpPr>
        <p:spPr>
          <a:xfrm>
            <a:off x="609600" y="1588299"/>
            <a:ext cx="4044950" cy="2523768"/>
          </a:xfrm>
          <a:prstGeom prst="rect">
            <a:avLst/>
          </a:prstGeom>
          <a:noFill/>
        </p:spPr>
        <p:txBody>
          <a:bodyPr wrap="square">
            <a:spAutoFit/>
          </a:bodyPr>
          <a:lstStyle/>
          <a:p>
            <a:pPr marL="287338" indent="-287338">
              <a:spcAft>
                <a:spcPts val="1200"/>
              </a:spcAft>
              <a:buClr>
                <a:schemeClr val="bg2"/>
              </a:buClr>
              <a:buFont typeface="Arial" panose="020B0604020202020204" pitchFamily="34" charset="0"/>
              <a:buChar char="•"/>
            </a:pPr>
            <a:r>
              <a:rPr lang="en-US" sz="1800" b="1">
                <a:solidFill>
                  <a:schemeClr val="accent5"/>
                </a:solidFill>
              </a:rPr>
              <a:t>After</a:t>
            </a:r>
            <a:r>
              <a:rPr lang="en-US" sz="1800">
                <a:solidFill>
                  <a:schemeClr val="bg2"/>
                </a:solidFill>
              </a:rPr>
              <a:t> a certain datetime?</a:t>
            </a:r>
          </a:p>
          <a:p>
            <a:pPr marL="287338" indent="-287338">
              <a:spcAft>
                <a:spcPts val="1200"/>
              </a:spcAft>
              <a:buClr>
                <a:schemeClr val="bg2"/>
              </a:buClr>
              <a:buFont typeface="Arial" panose="020B0604020202020204" pitchFamily="34" charset="0"/>
              <a:buChar char="•"/>
            </a:pPr>
            <a:r>
              <a:rPr lang="en-US" b="1">
                <a:solidFill>
                  <a:schemeClr val="accent5"/>
                </a:solidFill>
              </a:rPr>
              <a:t>Before</a:t>
            </a:r>
            <a:r>
              <a:rPr lang="en-US" sz="1800">
                <a:solidFill>
                  <a:schemeClr val="bg2"/>
                </a:solidFill>
              </a:rPr>
              <a:t> a certain datetime?</a:t>
            </a:r>
          </a:p>
          <a:p>
            <a:pPr marL="287338" indent="-287338">
              <a:spcAft>
                <a:spcPts val="1200"/>
              </a:spcAft>
              <a:buClr>
                <a:schemeClr val="bg2"/>
              </a:buClr>
              <a:buFont typeface="Arial" panose="020B0604020202020204" pitchFamily="34" charset="0"/>
              <a:buChar char="•"/>
            </a:pPr>
            <a:r>
              <a:rPr lang="en-US" b="1">
                <a:solidFill>
                  <a:schemeClr val="accent5"/>
                </a:solidFill>
              </a:rPr>
              <a:t>Between</a:t>
            </a:r>
            <a:r>
              <a:rPr lang="en-US" sz="1800">
                <a:solidFill>
                  <a:schemeClr val="bg2"/>
                </a:solidFill>
              </a:rPr>
              <a:t> two datetimes?</a:t>
            </a:r>
          </a:p>
          <a:p>
            <a:pPr marL="287338" indent="-287338">
              <a:spcAft>
                <a:spcPts val="1200"/>
              </a:spcAft>
              <a:buClr>
                <a:schemeClr val="bg2"/>
              </a:buClr>
              <a:buFont typeface="Arial" panose="020B0604020202020204" pitchFamily="34" charset="0"/>
              <a:buChar char="•"/>
            </a:pPr>
            <a:r>
              <a:rPr lang="en-US" b="1">
                <a:solidFill>
                  <a:schemeClr val="accent5"/>
                </a:solidFill>
              </a:rPr>
              <a:t>Cookie</a:t>
            </a:r>
            <a:r>
              <a:rPr lang="en-US" sz="1800">
                <a:solidFill>
                  <a:schemeClr val="bg2"/>
                </a:solidFill>
              </a:rPr>
              <a:t> matches a regex?</a:t>
            </a:r>
          </a:p>
          <a:p>
            <a:pPr marL="287338" indent="-287338">
              <a:spcAft>
                <a:spcPts val="1200"/>
              </a:spcAft>
              <a:buClr>
                <a:schemeClr val="bg2"/>
              </a:buClr>
              <a:buFont typeface="Arial" panose="020B0604020202020204" pitchFamily="34" charset="0"/>
              <a:buChar char="•"/>
            </a:pPr>
            <a:r>
              <a:rPr lang="en-US" b="1">
                <a:solidFill>
                  <a:schemeClr val="accent5"/>
                </a:solidFill>
              </a:rPr>
              <a:t>Header</a:t>
            </a:r>
            <a:r>
              <a:rPr lang="en-US" sz="1800">
                <a:solidFill>
                  <a:schemeClr val="bg2"/>
                </a:solidFill>
              </a:rPr>
              <a:t> value matches a regex?</a:t>
            </a:r>
          </a:p>
          <a:p>
            <a:pPr marL="287338" indent="-287338">
              <a:spcAft>
                <a:spcPts val="1200"/>
              </a:spcAft>
              <a:buClr>
                <a:schemeClr val="bg2"/>
              </a:buClr>
              <a:buFont typeface="Arial" panose="020B0604020202020204" pitchFamily="34" charset="0"/>
              <a:buChar char="•"/>
            </a:pPr>
            <a:r>
              <a:rPr lang="en-US" b="1">
                <a:solidFill>
                  <a:schemeClr val="accent5"/>
                </a:solidFill>
              </a:rPr>
              <a:t>Host</a:t>
            </a:r>
            <a:r>
              <a:rPr lang="en-US" sz="1800">
                <a:solidFill>
                  <a:schemeClr val="bg2"/>
                </a:solidFill>
              </a:rPr>
              <a:t> matches a pattern list?</a:t>
            </a:r>
          </a:p>
        </p:txBody>
      </p:sp>
      <p:sp>
        <p:nvSpPr>
          <p:cNvPr id="22" name="Footer Placeholder 21">
            <a:extLst>
              <a:ext uri="{FF2B5EF4-FFF2-40B4-BE49-F238E27FC236}">
                <a16:creationId xmlns:a16="http://schemas.microsoft.com/office/drawing/2014/main" id="{6A0D22F8-AC34-81E2-C7D3-021358AAED20}"/>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23" name="Slide Number Placeholder 22">
            <a:extLst>
              <a:ext uri="{FF2B5EF4-FFF2-40B4-BE49-F238E27FC236}">
                <a16:creationId xmlns:a16="http://schemas.microsoft.com/office/drawing/2014/main" id="{97D3EFCC-65D2-770B-4EFD-9E3B0E29F60B}"/>
              </a:ext>
            </a:extLst>
          </p:cNvPr>
          <p:cNvSpPr>
            <a:spLocks noGrp="1"/>
          </p:cNvSpPr>
          <p:nvPr>
            <p:ph type="sldNum" idx="10"/>
          </p:nvPr>
        </p:nvSpPr>
        <p:spPr/>
        <p:txBody>
          <a:bodyPr/>
          <a:lstStyle/>
          <a:p>
            <a:fld id="{3BD295A3-96FB-4E80-91AF-4225D266C57B}" type="slidenum">
              <a:rPr lang="en-US" smtClean="0">
                <a:solidFill>
                  <a:schemeClr val="tx1"/>
                </a:solidFill>
              </a:rPr>
              <a:t>15</a:t>
            </a:fld>
            <a:endParaRPr lang="en-US">
              <a:solidFill>
                <a:schemeClr val="tx1"/>
              </a:solidFill>
            </a:endParaRPr>
          </a:p>
        </p:txBody>
      </p:sp>
    </p:spTree>
    <p:extLst>
      <p:ext uri="{BB962C8B-B14F-4D97-AF65-F5344CB8AC3E}">
        <p14:creationId xmlns:p14="http://schemas.microsoft.com/office/powerpoint/2010/main" val="31284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2" presetClass="path" presetSubtype="0" decel="100000" fill="hold" grpId="1" nodeType="withEffect">
                                  <p:stCondLst>
                                    <p:cond delay="0"/>
                                  </p:stCondLst>
                                  <p:childTnLst>
                                    <p:animMotion origin="layout" path="M -4.375E-6 0.04607 L -4.375E-6 -4.44444E-6 " pathEditMode="relative" rAng="0" ptsTypes="AA">
                                      <p:cBhvr>
                                        <p:cTn id="9" dur="600" fill="hold"/>
                                        <p:tgtEl>
                                          <p:spTgt spid="3">
                                            <p:txEl>
                                              <p:pRg st="0" end="0"/>
                                            </p:txEl>
                                          </p:spTgt>
                                        </p:tgtEl>
                                        <p:attrNameLst>
                                          <p:attrName>ppt_x</p:attrName>
                                          <p:attrName>ppt_y</p:attrName>
                                        </p:attrNameLst>
                                      </p:cBhvr>
                                      <p:rCtr x="0" y="-2315"/>
                                    </p:animMotion>
                                  </p:childTnLst>
                                </p:cTn>
                              </p:par>
                              <p:par>
                                <p:cTn id="10" presetID="10"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250"/>
                                  </p:stCondLst>
                                  <p:childTnLst>
                                    <p:animMotion origin="layout" path="M 3.54167E-6 0.04606 L 3.54167E-6 4.44444E-6 " pathEditMode="relative" rAng="0" ptsTypes="AA">
                                      <p:cBhvr>
                                        <p:cTn id="14" dur="600" fill="hold"/>
                                        <p:tgtEl>
                                          <p:spTgt spid="9"/>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1.66667E-6 0.04606 L 1.66667E-6 3.7037E-7 " pathEditMode="relative" rAng="0" ptsTypes="AA">
                                      <p:cBhvr>
                                        <p:cTn id="19" dur="600" fill="hold"/>
                                        <p:tgtEl>
                                          <p:spTgt spid="16"/>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1.66667E-6 0.04606 L 1.66667E-6 3.7037E-7 " pathEditMode="relative" rAng="0" ptsTypes="AA">
                                      <p:cBhvr>
                                        <p:cTn id="24" dur="600" fill="hold"/>
                                        <p:tgtEl>
                                          <p:spTgt spid="6"/>
                                        </p:tgtEl>
                                        <p:attrNameLst>
                                          <p:attrName>ppt_x</p:attrName>
                                          <p:attrName>ppt_y</p:attrName>
                                        </p:attrNameLst>
                                      </p:cBhvr>
                                      <p:rCtr x="0" y="-2315"/>
                                    </p:animMotion>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0"/>
                                  </p:stCondLst>
                                  <p:childTnLst>
                                    <p:animMotion origin="layout" path="M 1.66667E-6 0.04606 L 1.66667E-6 3.7037E-7 " pathEditMode="relative" rAng="0" ptsTypes="AA">
                                      <p:cBhvr>
                                        <p:cTn id="29" dur="6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6" grpId="0"/>
      <p:bldP spid="6"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B64D796-024F-BDBD-11F2-844455E23BDC}"/>
              </a:ext>
              <a:ext uri="{C183D7F6-B498-43B3-948B-1728B52AA6E4}">
                <adec:decorative xmlns:adec="http://schemas.microsoft.com/office/drawing/2017/decorative" val="1"/>
              </a:ext>
            </a:extLst>
          </p:cNvPr>
          <p:cNvSpPr>
            <a:spLocks/>
          </p:cNvSpPr>
          <p:nvPr/>
        </p:nvSpPr>
        <p:spPr>
          <a:xfrm rot="13500000">
            <a:off x="8499655" y="912654"/>
            <a:ext cx="4417369" cy="8598581"/>
          </a:xfrm>
          <a:custGeom>
            <a:avLst/>
            <a:gdLst>
              <a:gd name="connsiteX0" fmla="*/ 4404835 w 4417369"/>
              <a:gd name="connsiteY0" fmla="*/ 8598581 h 8598581"/>
              <a:gd name="connsiteX1" fmla="*/ 735573 w 4417369"/>
              <a:gd name="connsiteY1" fmla="*/ 4929319 h 8598581"/>
              <a:gd name="connsiteX2" fmla="*/ 727733 w 4417369"/>
              <a:gd name="connsiteY2" fmla="*/ 4937160 h 8598581"/>
              <a:gd name="connsiteX3" fmla="*/ 0 w 4417369"/>
              <a:gd name="connsiteY3" fmla="*/ 4209427 h 8598581"/>
              <a:gd name="connsiteX4" fmla="*/ 4209427 w 4417369"/>
              <a:gd name="connsiteY4" fmla="*/ 0 h 8598581"/>
              <a:gd name="connsiteX5" fmla="*/ 4417369 w 4417369"/>
              <a:gd name="connsiteY5" fmla="*/ 207942 h 859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7369" h="8598581">
                <a:moveTo>
                  <a:pt x="4404835" y="8598581"/>
                </a:moveTo>
                <a:lnTo>
                  <a:pt x="735573" y="4929319"/>
                </a:lnTo>
                <a:lnTo>
                  <a:pt x="727733" y="4937160"/>
                </a:lnTo>
                <a:lnTo>
                  <a:pt x="0" y="4209427"/>
                </a:lnTo>
                <a:lnTo>
                  <a:pt x="4209427" y="0"/>
                </a:lnTo>
                <a:lnTo>
                  <a:pt x="4417369" y="207942"/>
                </a:lnTo>
                <a:close/>
              </a:path>
            </a:pathLst>
          </a:custGeom>
          <a:gradFill>
            <a:gsLst>
              <a:gs pos="0">
                <a:schemeClr val="accent1">
                  <a:alpha val="8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8" name="Freeform: Shape 7">
            <a:extLst>
              <a:ext uri="{FF2B5EF4-FFF2-40B4-BE49-F238E27FC236}">
                <a16:creationId xmlns:a16="http://schemas.microsoft.com/office/drawing/2014/main" id="{1461C372-F31C-EAFC-5772-210E7864B524}"/>
              </a:ext>
              <a:ext uri="{C183D7F6-B498-43B3-948B-1728B52AA6E4}">
                <adec:decorative xmlns:adec="http://schemas.microsoft.com/office/drawing/2017/decorative" val="1"/>
              </a:ext>
            </a:extLst>
          </p:cNvPr>
          <p:cNvSpPr>
            <a:spLocks/>
          </p:cNvSpPr>
          <p:nvPr/>
        </p:nvSpPr>
        <p:spPr>
          <a:xfrm rot="13500000">
            <a:off x="9961823" y="2244335"/>
            <a:ext cx="2617817" cy="5225831"/>
          </a:xfrm>
          <a:custGeom>
            <a:avLst/>
            <a:gdLst>
              <a:gd name="connsiteX0" fmla="*/ 1471491 w 1477021"/>
              <a:gd name="connsiteY0" fmla="*/ 2948511 h 2948511"/>
              <a:gd name="connsiteX1" fmla="*/ 0 w 1477021"/>
              <a:gd name="connsiteY1" fmla="*/ 1477020 h 2948511"/>
              <a:gd name="connsiteX2" fmla="*/ 1477021 w 1477021"/>
              <a:gd name="connsiteY2" fmla="*/ 0 h 2948511"/>
              <a:gd name="connsiteX3" fmla="*/ 1472617 w 1477021"/>
              <a:gd name="connsiteY3" fmla="*/ 2947385 h 2948511"/>
            </a:gdLst>
            <a:ahLst/>
            <a:cxnLst>
              <a:cxn ang="0">
                <a:pos x="connsiteX0" y="connsiteY0"/>
              </a:cxn>
              <a:cxn ang="0">
                <a:pos x="connsiteX1" y="connsiteY1"/>
              </a:cxn>
              <a:cxn ang="0">
                <a:pos x="connsiteX2" y="connsiteY2"/>
              </a:cxn>
              <a:cxn ang="0">
                <a:pos x="connsiteX3" y="connsiteY3"/>
              </a:cxn>
            </a:cxnLst>
            <a:rect l="l" t="t" r="r" b="b"/>
            <a:pathLst>
              <a:path w="1477021" h="2948511">
                <a:moveTo>
                  <a:pt x="1471491" y="2948511"/>
                </a:moveTo>
                <a:lnTo>
                  <a:pt x="0" y="1477020"/>
                </a:lnTo>
                <a:lnTo>
                  <a:pt x="1477021" y="0"/>
                </a:lnTo>
                <a:lnTo>
                  <a:pt x="1472617" y="2947385"/>
                </a:lnTo>
                <a:close/>
              </a:path>
            </a:pathLst>
          </a:custGeom>
          <a:gradFill>
            <a:gsLst>
              <a:gs pos="0">
                <a:schemeClr val="accent1">
                  <a:alpha val="8000"/>
                </a:schemeClr>
              </a:gs>
              <a:gs pos="55000">
                <a:schemeClr val="accent5">
                  <a:lumMod val="20000"/>
                  <a:lumOff val="80000"/>
                  <a:alpha val="400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3" name="Content Placeholder 2">
            <a:extLst>
              <a:ext uri="{FF2B5EF4-FFF2-40B4-BE49-F238E27FC236}">
                <a16:creationId xmlns:a16="http://schemas.microsoft.com/office/drawing/2014/main" id="{CCCA4445-6ABC-2FC4-F37D-79DC1156F03A}"/>
              </a:ext>
            </a:extLst>
          </p:cNvPr>
          <p:cNvSpPr>
            <a:spLocks noGrp="1"/>
          </p:cNvSpPr>
          <p:nvPr>
            <p:ph type="body" sz="quarter" idx="12"/>
          </p:nvPr>
        </p:nvSpPr>
        <p:spPr/>
        <p:txBody>
          <a:bodyPr>
            <a:normAutofit fontScale="92500" lnSpcReduction="20000"/>
          </a:bodyPr>
          <a:lstStyle/>
          <a:p>
            <a:pPr>
              <a:spcAft>
                <a:spcPts val="1200"/>
              </a:spcAft>
            </a:pPr>
            <a:r>
              <a:rPr lang="en-US" sz="2000"/>
              <a:t>Allow you to do things with requests/responses</a:t>
            </a:r>
          </a:p>
        </p:txBody>
      </p:sp>
      <p:sp>
        <p:nvSpPr>
          <p:cNvPr id="2" name="Title 1">
            <a:extLst>
              <a:ext uri="{FF2B5EF4-FFF2-40B4-BE49-F238E27FC236}">
                <a16:creationId xmlns:a16="http://schemas.microsoft.com/office/drawing/2014/main" id="{537BD061-84F7-18A3-5ECF-B664B636F104}"/>
              </a:ext>
            </a:extLst>
          </p:cNvPr>
          <p:cNvSpPr>
            <a:spLocks noGrp="1"/>
          </p:cNvSpPr>
          <p:nvPr>
            <p:ph type="title"/>
          </p:nvPr>
        </p:nvSpPr>
        <p:spPr/>
        <p:txBody>
          <a:bodyPr/>
          <a:lstStyle/>
          <a:p>
            <a:r>
              <a:rPr lang="en-US"/>
              <a:t>Spring Cloud Gateway Filters</a:t>
            </a:r>
            <a:endParaRPr lang="en-US" sz="2000">
              <a:solidFill>
                <a:schemeClr val="accent5"/>
              </a:solidFill>
            </a:endParaRPr>
          </a:p>
        </p:txBody>
      </p:sp>
      <p:grpSp>
        <p:nvGrpSpPr>
          <p:cNvPr id="12" name="Group 11" descr="Link to Available Filters&#10;">
            <a:extLst>
              <a:ext uri="{FF2B5EF4-FFF2-40B4-BE49-F238E27FC236}">
                <a16:creationId xmlns:a16="http://schemas.microsoft.com/office/drawing/2014/main" id="{657E2FB9-4C9E-F284-FD0C-784A643E68C4}"/>
              </a:ext>
            </a:extLst>
          </p:cNvPr>
          <p:cNvGrpSpPr/>
          <p:nvPr/>
        </p:nvGrpSpPr>
        <p:grpSpPr>
          <a:xfrm>
            <a:off x="609599" y="5027952"/>
            <a:ext cx="3148290" cy="457200"/>
            <a:chOff x="3193298" y="5818695"/>
            <a:chExt cx="3046555" cy="457200"/>
          </a:xfrm>
        </p:grpSpPr>
        <p:sp>
          <p:nvSpPr>
            <p:cNvPr id="13" name="Rectangle: Rounded Corners 12" descr="Link to Available Filters&#10;">
              <a:extLst>
                <a:ext uri="{FF2B5EF4-FFF2-40B4-BE49-F238E27FC236}">
                  <a16:creationId xmlns:a16="http://schemas.microsoft.com/office/drawing/2014/main" id="{66CCEC05-C2DF-61C1-A8BE-3E86FF891ED1}"/>
                </a:ext>
              </a:extLst>
            </p:cNvPr>
            <p:cNvSpPr/>
            <p:nvPr/>
          </p:nvSpPr>
          <p:spPr bwMode="auto">
            <a:xfrm>
              <a:off x="3193298" y="5818695"/>
              <a:ext cx="3046555" cy="457200"/>
            </a:xfrm>
            <a:prstGeom prst="roundRect">
              <a:avLst>
                <a:gd name="adj" fmla="val 6457"/>
              </a:avLst>
            </a:prstGeom>
            <a:gradFill flip="none" rotWithShape="1">
              <a:gsLst>
                <a:gs pos="588">
                  <a:schemeClr val="accent5">
                    <a:lumMod val="50000"/>
                  </a:schemeClr>
                </a:gs>
                <a:gs pos="32000">
                  <a:schemeClr val="accent5">
                    <a:lumMod val="75000"/>
                  </a:schemeClr>
                </a:gs>
                <a:gs pos="100000">
                  <a:schemeClr val="accent5"/>
                </a:gs>
              </a:gsLst>
              <a:lin ang="13500000" scaled="1"/>
              <a:tileRect/>
            </a:gradFill>
            <a:ln w="57150" cap="rnd" cmpd="sng" algn="ctr">
              <a:noFill/>
              <a:prstDash val="solid"/>
              <a:headEnd type="none" w="lg" len="med"/>
              <a:tailEnd type="none" w="lg" len="med"/>
            </a:ln>
            <a:effectLst/>
          </p:spPr>
          <p:txBody>
            <a:bodyPr wrap="square" lIns="274320" t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chemeClr val="bg1"/>
                  </a:solidFill>
                  <a:effectLst/>
                  <a:uLnTx/>
                  <a:uFillTx/>
                  <a:ea typeface="+mn-ea"/>
                  <a:cs typeface="+mn-cs"/>
                  <a:hlinkClick r:id="rId3">
                    <a:extLst>
                      <a:ext uri="{A12FA001-AC4F-418D-AE19-62706E023703}">
                        <ahyp:hlinkClr xmlns:ahyp="http://schemas.microsoft.com/office/drawing/2018/hyperlinkcolor" val="tx"/>
                      </a:ext>
                    </a:extLst>
                  </a:hlinkClick>
                </a:rPr>
                <a:t>Link</a:t>
              </a:r>
              <a:r>
                <a:rPr kumimoji="0" lang="en-US" sz="1600" i="0" u="none" strike="noStrike" kern="0" cap="none" spc="0" normalizeH="0" baseline="0" noProof="0">
                  <a:ln>
                    <a:noFill/>
                  </a:ln>
                  <a:solidFill>
                    <a:schemeClr val="bg1"/>
                  </a:solidFill>
                  <a:effectLst/>
                  <a:uLnTx/>
                  <a:uFillTx/>
                  <a:ea typeface="+mn-ea"/>
                  <a:cs typeface="+mn-cs"/>
                </a:rPr>
                <a:t> to available Filters</a:t>
              </a:r>
            </a:p>
          </p:txBody>
        </p:sp>
        <p:cxnSp>
          <p:nvCxnSpPr>
            <p:cNvPr id="14" name="Straight Arrow Connector 13">
              <a:extLst>
                <a:ext uri="{FF2B5EF4-FFF2-40B4-BE49-F238E27FC236}">
                  <a16:creationId xmlns:a16="http://schemas.microsoft.com/office/drawing/2014/main" id="{8755A271-5CD3-7B67-8119-BCA9B4A0E87F}"/>
                </a:ext>
              </a:extLst>
            </p:cNvPr>
            <p:cNvCxnSpPr>
              <a:cxnSpLocks/>
            </p:cNvCxnSpPr>
            <p:nvPr/>
          </p:nvCxnSpPr>
          <p:spPr>
            <a:xfrm>
              <a:off x="5807757" y="6047295"/>
              <a:ext cx="239387" cy="0"/>
            </a:xfrm>
            <a:prstGeom prst="straightConnector1">
              <a:avLst/>
            </a:prstGeom>
            <a:noFill/>
            <a:ln w="38100" cap="flat" cmpd="sng" algn="ctr">
              <a:solidFill>
                <a:schemeClr val="bg1"/>
              </a:solidFill>
              <a:prstDash val="solid"/>
              <a:miter lim="800000"/>
              <a:headEnd type="none" w="lg" len="med"/>
              <a:tailEnd type="triangle" w="lg" len="med"/>
            </a:ln>
            <a:effectLst/>
          </p:spPr>
        </p:cxnSp>
      </p:grpSp>
      <p:grpSp>
        <p:nvGrpSpPr>
          <p:cNvPr id="17" name="Group 16">
            <a:extLst>
              <a:ext uri="{FF2B5EF4-FFF2-40B4-BE49-F238E27FC236}">
                <a16:creationId xmlns:a16="http://schemas.microsoft.com/office/drawing/2014/main" id="{EC4848E9-EA56-D4DC-A1BB-045756E380E9}"/>
              </a:ext>
              <a:ext uri="{C183D7F6-B498-43B3-948B-1728B52AA6E4}">
                <adec:decorative xmlns:adec="http://schemas.microsoft.com/office/drawing/2017/decorative" val="1"/>
              </a:ext>
            </a:extLst>
          </p:cNvPr>
          <p:cNvGrpSpPr/>
          <p:nvPr/>
        </p:nvGrpSpPr>
        <p:grpSpPr>
          <a:xfrm>
            <a:off x="9263204" y="4051300"/>
            <a:ext cx="2319197" cy="2088401"/>
            <a:chOff x="9840442" y="4796475"/>
            <a:chExt cx="1697332" cy="1528421"/>
          </a:xfrm>
        </p:grpSpPr>
        <p:pic>
          <p:nvPicPr>
            <p:cNvPr id="6" name="Graphic 5" descr="Filter with solid fill">
              <a:extLst>
                <a:ext uri="{FF2B5EF4-FFF2-40B4-BE49-F238E27FC236}">
                  <a16:creationId xmlns:a16="http://schemas.microsoft.com/office/drawing/2014/main" id="{D4853178-8D4D-9DB5-98B8-16C803F1FB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40442" y="4796475"/>
              <a:ext cx="1528421" cy="1528421"/>
            </a:xfrm>
            <a:prstGeom prst="rect">
              <a:avLst/>
            </a:prstGeom>
          </p:spPr>
        </p:pic>
        <p:sp>
          <p:nvSpPr>
            <p:cNvPr id="15" name="Freeform 172">
              <a:extLst>
                <a:ext uri="{FF2B5EF4-FFF2-40B4-BE49-F238E27FC236}">
                  <a16:creationId xmlns:a16="http://schemas.microsoft.com/office/drawing/2014/main" id="{DE45774F-B39A-0347-49BF-EE462130961D}"/>
                </a:ext>
              </a:extLst>
            </p:cNvPr>
            <p:cNvSpPr>
              <a:spLocks noEditPoints="1"/>
            </p:cNvSpPr>
            <p:nvPr/>
          </p:nvSpPr>
          <p:spPr bwMode="auto">
            <a:xfrm>
              <a:off x="10834362" y="5621484"/>
              <a:ext cx="703412" cy="703412"/>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sp>
        <p:nvSpPr>
          <p:cNvPr id="5" name="TextBox 4">
            <a:extLst>
              <a:ext uri="{FF2B5EF4-FFF2-40B4-BE49-F238E27FC236}">
                <a16:creationId xmlns:a16="http://schemas.microsoft.com/office/drawing/2014/main" id="{A8D79B39-C6E7-5B96-4C5F-0C6D54717C10}"/>
              </a:ext>
            </a:extLst>
          </p:cNvPr>
          <p:cNvSpPr txBox="1"/>
          <p:nvPr/>
        </p:nvSpPr>
        <p:spPr>
          <a:xfrm>
            <a:off x="609600" y="1607349"/>
            <a:ext cx="8534400" cy="2523768"/>
          </a:xfrm>
          <a:prstGeom prst="rect">
            <a:avLst/>
          </a:prstGeom>
          <a:noFill/>
        </p:spPr>
        <p:txBody>
          <a:bodyPr wrap="square" lIns="0" tIns="0" rIns="0" bIns="0">
            <a:spAutoFit/>
          </a:bodyPr>
          <a:lstStyle/>
          <a:p>
            <a:pPr marL="287338" indent="-287338">
              <a:spcAft>
                <a:spcPts val="1200"/>
              </a:spcAft>
              <a:buClr>
                <a:schemeClr val="bg2"/>
              </a:buClr>
              <a:buFont typeface="Arial" panose="020B0604020202020204" pitchFamily="34" charset="0"/>
              <a:buChar char="•"/>
            </a:pPr>
            <a:r>
              <a:rPr lang="en-US" sz="1800">
                <a:solidFill>
                  <a:schemeClr val="bg2"/>
                </a:solidFill>
              </a:rPr>
              <a:t>Add, remove, modify </a:t>
            </a:r>
            <a:r>
              <a:rPr lang="en-US" sz="1800" b="1">
                <a:solidFill>
                  <a:schemeClr val="accent5"/>
                </a:solidFill>
              </a:rPr>
              <a:t>headers</a:t>
            </a:r>
            <a:r>
              <a:rPr lang="en-US" sz="1800">
                <a:solidFill>
                  <a:schemeClr val="bg2"/>
                </a:solidFill>
              </a:rPr>
              <a:t>; map values; add security headers.</a:t>
            </a:r>
          </a:p>
          <a:p>
            <a:pPr marL="287338" indent="-287338">
              <a:spcAft>
                <a:spcPts val="1200"/>
              </a:spcAft>
              <a:buClr>
                <a:schemeClr val="bg2"/>
              </a:buClr>
              <a:buFont typeface="Arial" panose="020B0604020202020204" pitchFamily="34" charset="0"/>
              <a:buChar char="•"/>
            </a:pPr>
            <a:r>
              <a:rPr lang="en-US" sz="1800">
                <a:solidFill>
                  <a:schemeClr val="bg2"/>
                </a:solidFill>
              </a:rPr>
              <a:t>Rewrite </a:t>
            </a:r>
            <a:r>
              <a:rPr lang="en-US" sz="1800" b="1">
                <a:solidFill>
                  <a:schemeClr val="accent5"/>
                </a:solidFill>
              </a:rPr>
              <a:t>path</a:t>
            </a:r>
            <a:r>
              <a:rPr lang="en-US" sz="1800">
                <a:solidFill>
                  <a:schemeClr val="bg2"/>
                </a:solidFill>
              </a:rPr>
              <a:t>, extract segments, add / remove prefix.</a:t>
            </a:r>
          </a:p>
          <a:p>
            <a:pPr marL="287338" indent="-287338">
              <a:spcAft>
                <a:spcPts val="1200"/>
              </a:spcAft>
              <a:buClr>
                <a:schemeClr val="bg2"/>
              </a:buClr>
              <a:buFont typeface="Arial" panose="020B0604020202020204" pitchFamily="34" charset="0"/>
              <a:buChar char="•"/>
            </a:pPr>
            <a:r>
              <a:rPr lang="en-US" sz="1800" b="1">
                <a:solidFill>
                  <a:schemeClr val="accent5"/>
                </a:solidFill>
              </a:rPr>
              <a:t>Redirect</a:t>
            </a:r>
            <a:r>
              <a:rPr lang="en-US" sz="1800">
                <a:solidFill>
                  <a:schemeClr val="bg2"/>
                </a:solidFill>
              </a:rPr>
              <a:t> users.</a:t>
            </a:r>
          </a:p>
          <a:p>
            <a:pPr marL="287338" indent="-287338">
              <a:spcAft>
                <a:spcPts val="1200"/>
              </a:spcAft>
              <a:buClr>
                <a:schemeClr val="bg2"/>
              </a:buClr>
              <a:buFont typeface="Arial" panose="020B0604020202020204" pitchFamily="34" charset="0"/>
              <a:buChar char="•"/>
            </a:pPr>
            <a:r>
              <a:rPr lang="en-US" sz="1800" b="1">
                <a:solidFill>
                  <a:schemeClr val="accent5"/>
                </a:solidFill>
              </a:rPr>
              <a:t>Retry</a:t>
            </a:r>
            <a:r>
              <a:rPr lang="en-US" sz="1800">
                <a:solidFill>
                  <a:schemeClr val="bg2"/>
                </a:solidFill>
              </a:rPr>
              <a:t> and use </a:t>
            </a:r>
            <a:r>
              <a:rPr lang="en-US" sz="1800" b="1">
                <a:solidFill>
                  <a:schemeClr val="accent5"/>
                </a:solidFill>
              </a:rPr>
              <a:t>Circuit Breaker</a:t>
            </a:r>
            <a:r>
              <a:rPr lang="en-US" sz="1800">
                <a:solidFill>
                  <a:schemeClr val="bg2"/>
                </a:solidFill>
              </a:rPr>
              <a:t>.</a:t>
            </a:r>
            <a:r>
              <a:rPr lang="en-US" sz="1800" b="1">
                <a:solidFill>
                  <a:schemeClr val="bg2"/>
                </a:solidFill>
              </a:rPr>
              <a:t> </a:t>
            </a:r>
          </a:p>
          <a:p>
            <a:pPr marL="287338" indent="-287338">
              <a:spcAft>
                <a:spcPts val="1200"/>
              </a:spcAft>
              <a:buClr>
                <a:schemeClr val="bg2"/>
              </a:buClr>
              <a:buFont typeface="Arial" panose="020B0604020202020204" pitchFamily="34" charset="0"/>
              <a:buChar char="•"/>
            </a:pPr>
            <a:r>
              <a:rPr lang="en-US" sz="1800">
                <a:solidFill>
                  <a:schemeClr val="bg2"/>
                </a:solidFill>
              </a:rPr>
              <a:t>Change </a:t>
            </a:r>
            <a:r>
              <a:rPr lang="en-US" sz="1800" b="1">
                <a:solidFill>
                  <a:schemeClr val="accent5"/>
                </a:solidFill>
              </a:rPr>
              <a:t>response status</a:t>
            </a:r>
            <a:r>
              <a:rPr lang="en-US" sz="1800">
                <a:solidFill>
                  <a:schemeClr val="bg2"/>
                </a:solidFill>
              </a:rPr>
              <a:t>.</a:t>
            </a:r>
          </a:p>
          <a:p>
            <a:pPr marL="287338" indent="-287338">
              <a:spcAft>
                <a:spcPts val="1200"/>
              </a:spcAft>
              <a:buClr>
                <a:schemeClr val="bg2"/>
              </a:buClr>
              <a:buFont typeface="Arial" panose="020B0604020202020204" pitchFamily="34" charset="0"/>
              <a:buChar char="•"/>
            </a:pPr>
            <a:r>
              <a:rPr lang="en-US" sz="1800">
                <a:solidFill>
                  <a:schemeClr val="bg2"/>
                </a:solidFill>
              </a:rPr>
              <a:t>List authorized </a:t>
            </a:r>
            <a:r>
              <a:rPr lang="en-US" sz="1800" b="1">
                <a:solidFill>
                  <a:schemeClr val="accent5"/>
                </a:solidFill>
              </a:rPr>
              <a:t>roles and scopes </a:t>
            </a:r>
            <a:r>
              <a:rPr lang="en-US" sz="1800">
                <a:solidFill>
                  <a:schemeClr val="bg2"/>
                </a:solidFill>
              </a:rPr>
              <a:t>to access route.</a:t>
            </a:r>
          </a:p>
        </p:txBody>
      </p:sp>
      <p:sp>
        <p:nvSpPr>
          <p:cNvPr id="19" name="Footer Placeholder 18">
            <a:extLst>
              <a:ext uri="{FF2B5EF4-FFF2-40B4-BE49-F238E27FC236}">
                <a16:creationId xmlns:a16="http://schemas.microsoft.com/office/drawing/2014/main" id="{F23B75C8-4805-DB2D-0863-8B6741C6E861}"/>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20" name="Slide Number Placeholder 19">
            <a:extLst>
              <a:ext uri="{FF2B5EF4-FFF2-40B4-BE49-F238E27FC236}">
                <a16:creationId xmlns:a16="http://schemas.microsoft.com/office/drawing/2014/main" id="{2A9D5DCD-8ACF-BB33-7733-B88566931CEC}"/>
              </a:ext>
            </a:extLst>
          </p:cNvPr>
          <p:cNvSpPr>
            <a:spLocks noGrp="1"/>
          </p:cNvSpPr>
          <p:nvPr>
            <p:ph type="sldNum" idx="10"/>
          </p:nvPr>
        </p:nvSpPr>
        <p:spPr/>
        <p:txBody>
          <a:bodyPr/>
          <a:lstStyle/>
          <a:p>
            <a:fld id="{3BD295A3-96FB-4E80-91AF-4225D266C57B}" type="slidenum">
              <a:rPr lang="en-US" smtClean="0">
                <a:solidFill>
                  <a:schemeClr val="tx1"/>
                </a:solidFill>
              </a:rPr>
              <a:t>16</a:t>
            </a:fld>
            <a:endParaRPr lang="en-US">
              <a:solidFill>
                <a:schemeClr val="tx1"/>
              </a:solidFill>
            </a:endParaRPr>
          </a:p>
        </p:txBody>
      </p:sp>
    </p:spTree>
    <p:extLst>
      <p:ext uri="{BB962C8B-B14F-4D97-AF65-F5344CB8AC3E}">
        <p14:creationId xmlns:p14="http://schemas.microsoft.com/office/powerpoint/2010/main" val="189900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2" presetClass="path" presetSubtype="0" decel="100000" fill="hold" grpId="1" nodeType="withEffect">
                                  <p:stCondLst>
                                    <p:cond delay="0"/>
                                  </p:stCondLst>
                                  <p:childTnLst>
                                    <p:animMotion origin="layout" path="M 3.54167E-6 0.04607 L 3.54167E-6 -2.22222E-6 " pathEditMode="relative" rAng="0" ptsTypes="AA">
                                      <p:cBhvr>
                                        <p:cTn id="9" dur="600" fill="hold"/>
                                        <p:tgtEl>
                                          <p:spTgt spid="3">
                                            <p:txEl>
                                              <p:pRg st="0" end="0"/>
                                            </p:txEl>
                                          </p:spTgt>
                                        </p:tgtEl>
                                        <p:attrNameLst>
                                          <p:attrName>ppt_x</p:attrName>
                                          <p:attrName>ppt_y</p:attrName>
                                        </p:attrNameLst>
                                      </p:cBhvr>
                                      <p:rCtr x="0" y="-2315"/>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250"/>
                                  </p:stCondLst>
                                  <p:childTnLst>
                                    <p:animMotion origin="layout" path="M 3.54167E-6 0.04606 L 3.54167E-6 4.81481E-6 " pathEditMode="relative" rAng="0" ptsTypes="AA">
                                      <p:cBhvr>
                                        <p:cTn id="14" dur="600" fill="hold"/>
                                        <p:tgtEl>
                                          <p:spTgt spid="12"/>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0"/>
                                  </p:stCondLst>
                                  <p:childTnLst>
                                    <p:animMotion origin="layout" path="M 2.29167E-6 0.04606 L 2.29167E-6 4.44444E-6 " pathEditMode="relative" rAng="0" ptsTypes="AA">
                                      <p:cBhvr>
                                        <p:cTn id="19" dur="600" fill="hold"/>
                                        <p:tgtEl>
                                          <p:spTgt spid="17"/>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0"/>
                                  </p:stCondLst>
                                  <p:childTnLst>
                                    <p:animMotion origin="layout" path="M 2.29167E-6 0.04606 L 2.29167E-6 4.44444E-6 " pathEditMode="relative" rAng="0" ptsTypes="AA">
                                      <p:cBhvr>
                                        <p:cTn id="24" dur="6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26D831-15E9-3AC6-3394-43D82D6E47E5}"/>
              </a:ext>
              <a:ext uri="{C183D7F6-B498-43B3-948B-1728B52AA6E4}">
                <adec:decorative xmlns:adec="http://schemas.microsoft.com/office/drawing/2017/decorative" val="1"/>
              </a:ext>
            </a:extLst>
          </p:cNvPr>
          <p:cNvSpPr/>
          <p:nvPr/>
        </p:nvSpPr>
        <p:spPr bwMode="auto">
          <a:xfrm>
            <a:off x="8274050" y="0"/>
            <a:ext cx="3917950" cy="6769100"/>
          </a:xfrm>
          <a:prstGeom prst="rect">
            <a:avLst/>
          </a:prstGeom>
          <a:solidFill>
            <a:srgbClr val="0D11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CCA4445-6ABC-2FC4-F37D-79DC1156F03A}"/>
              </a:ext>
            </a:extLst>
          </p:cNvPr>
          <p:cNvSpPr>
            <a:spLocks noGrp="1"/>
          </p:cNvSpPr>
          <p:nvPr>
            <p:ph type="body" sz="quarter" idx="12"/>
          </p:nvPr>
        </p:nvSpPr>
        <p:spPr/>
        <p:txBody>
          <a:bodyPr>
            <a:noAutofit/>
          </a:bodyPr>
          <a:lstStyle/>
          <a:p>
            <a:pPr>
              <a:spcAft>
                <a:spcPts val="300"/>
              </a:spcAft>
            </a:pPr>
            <a:r>
              <a:rPr lang="en-US" sz="2000"/>
              <a:t>Allows you to limit number of requests</a:t>
            </a:r>
          </a:p>
          <a:p>
            <a:pPr>
              <a:spcAft>
                <a:spcPts val="300"/>
              </a:spcAft>
            </a:pPr>
            <a:endParaRPr lang="en-US" sz="2000"/>
          </a:p>
        </p:txBody>
      </p:sp>
      <p:sp>
        <p:nvSpPr>
          <p:cNvPr id="2" name="Title 1">
            <a:extLst>
              <a:ext uri="{FF2B5EF4-FFF2-40B4-BE49-F238E27FC236}">
                <a16:creationId xmlns:a16="http://schemas.microsoft.com/office/drawing/2014/main" id="{537BD061-84F7-18A3-5ECF-B664B636F104}"/>
              </a:ext>
            </a:extLst>
          </p:cNvPr>
          <p:cNvSpPr>
            <a:spLocks noGrp="1"/>
          </p:cNvSpPr>
          <p:nvPr>
            <p:ph type="title"/>
          </p:nvPr>
        </p:nvSpPr>
        <p:spPr>
          <a:xfrm>
            <a:off x="609600" y="366825"/>
            <a:ext cx="10972801" cy="318975"/>
          </a:xfrm>
        </p:spPr>
        <p:txBody>
          <a:bodyPr>
            <a:normAutofit fontScale="90000"/>
          </a:bodyPr>
          <a:lstStyle/>
          <a:p>
            <a:r>
              <a:rPr lang="en-US"/>
              <a:t>Spring Cloud Gateway – Rate Limiting Filter</a:t>
            </a:r>
          </a:p>
        </p:txBody>
      </p:sp>
      <p:sp>
        <p:nvSpPr>
          <p:cNvPr id="4" name="Text Placeholder 3">
            <a:extLst>
              <a:ext uri="{FF2B5EF4-FFF2-40B4-BE49-F238E27FC236}">
                <a16:creationId xmlns:a16="http://schemas.microsoft.com/office/drawing/2014/main" id="{C42CD256-819E-E7B4-48C1-2DE692E8E236}"/>
              </a:ext>
            </a:extLst>
          </p:cNvPr>
          <p:cNvSpPr>
            <a:spLocks noGrp="1"/>
          </p:cNvSpPr>
          <p:nvPr>
            <p:ph type="body" sz="quarter" idx="13"/>
          </p:nvPr>
        </p:nvSpPr>
        <p:spPr>
          <a:xfrm>
            <a:off x="609600" y="1593850"/>
            <a:ext cx="6407150" cy="3041650"/>
          </a:xfrm>
        </p:spPr>
        <p:txBody>
          <a:bodyPr>
            <a:normAutofit/>
          </a:bodyPr>
          <a:lstStyle/>
          <a:p>
            <a:pPr marL="287338" indent="-287338">
              <a:spcAft>
                <a:spcPts val="300"/>
              </a:spcAft>
              <a:buFont typeface="Arial" panose="020B0604020202020204" pitchFamily="34" charset="0"/>
              <a:buChar char="•"/>
            </a:pPr>
            <a:r>
              <a:rPr lang="en-US" sz="1800"/>
              <a:t>The Rate Limiting Filter limits the number of requests allowed from a route, with the ability to burst the limit to a max number.</a:t>
            </a:r>
          </a:p>
          <a:p>
            <a:pPr marL="685800" lvl="3" indent="-285750">
              <a:lnSpc>
                <a:spcPts val="2353"/>
              </a:lnSpc>
              <a:spcBef>
                <a:spcPts val="600"/>
              </a:spcBef>
              <a:spcAft>
                <a:spcPts val="300"/>
              </a:spcAft>
              <a:buFont typeface="Arial" panose="020B0604020202020204" pitchFamily="34" charset="0"/>
              <a:buChar char="•"/>
            </a:pPr>
            <a:r>
              <a:rPr lang="en-US" sz="1600">
                <a:latin typeface="+mn-lt"/>
              </a:rPr>
              <a:t>Duration specified in seconds(s), minutes(m), or hours(h).</a:t>
            </a:r>
          </a:p>
          <a:p>
            <a:pPr marL="685800" lvl="3" indent="-285750">
              <a:lnSpc>
                <a:spcPts val="2353"/>
              </a:lnSpc>
              <a:spcBef>
                <a:spcPts val="600"/>
              </a:spcBef>
              <a:spcAft>
                <a:spcPts val="300"/>
              </a:spcAft>
              <a:buFont typeface="Arial" panose="020B0604020202020204" pitchFamily="34" charset="0"/>
              <a:buChar char="•"/>
            </a:pPr>
            <a:r>
              <a:rPr lang="en-US" sz="1600">
                <a:latin typeface="+mn-lt"/>
              </a:rPr>
              <a:t>Within limits: response will succeed + report how many requests can still be made.</a:t>
            </a:r>
          </a:p>
          <a:p>
            <a:pPr marL="685800" lvl="3" indent="-285750">
              <a:lnSpc>
                <a:spcPts val="2353"/>
              </a:lnSpc>
              <a:spcBef>
                <a:spcPts val="600"/>
              </a:spcBef>
              <a:spcAft>
                <a:spcPts val="1200"/>
              </a:spcAft>
              <a:buFont typeface="Arial" panose="020B0604020202020204" pitchFamily="34" charset="0"/>
              <a:buChar char="•"/>
            </a:pPr>
            <a:r>
              <a:rPr lang="en-US" sz="1600">
                <a:latin typeface="+mn-lt"/>
              </a:rPr>
              <a:t>Exceeded limits: fail with 429 Too Many Requests.</a:t>
            </a:r>
          </a:p>
          <a:p>
            <a:pPr marL="287338" indent="-287338">
              <a:spcAft>
                <a:spcPts val="1200"/>
              </a:spcAft>
              <a:buFont typeface="Arial" panose="020B0604020202020204" pitchFamily="34" charset="0"/>
              <a:buChar char="•"/>
            </a:pPr>
            <a:r>
              <a:rPr lang="en-US" sz="1800"/>
              <a:t>Ex.: Limit users to 2 requests every 5 seconds.</a:t>
            </a:r>
            <a:endParaRPr lang="en-US"/>
          </a:p>
        </p:txBody>
      </p:sp>
      <p:pic>
        <p:nvPicPr>
          <p:cNvPr id="8" name="Picture 7">
            <a:extLst>
              <a:ext uri="{FF2B5EF4-FFF2-40B4-BE49-F238E27FC236}">
                <a16:creationId xmlns:a16="http://schemas.microsoft.com/office/drawing/2014/main" id="{7524F802-D344-69B9-BBA5-B11A4973C187}"/>
              </a:ext>
              <a:ext uri="{C183D7F6-B498-43B3-948B-1728B52AA6E4}">
                <adec:decorative xmlns:adec="http://schemas.microsoft.com/office/drawing/2017/decorative" val="1"/>
              </a:ext>
            </a:extLst>
          </p:cNvPr>
          <p:cNvPicPr>
            <a:picLocks noChangeAspect="1"/>
          </p:cNvPicPr>
          <p:nvPr/>
        </p:nvPicPr>
        <p:blipFill rotWithShape="1">
          <a:blip r:embed="rId3"/>
          <a:srcRect t="2306"/>
          <a:stretch/>
        </p:blipFill>
        <p:spPr>
          <a:xfrm>
            <a:off x="8390278" y="1155965"/>
            <a:ext cx="3453073" cy="4546070"/>
          </a:xfrm>
          <a:prstGeom prst="rect">
            <a:avLst/>
          </a:prstGeom>
        </p:spPr>
      </p:pic>
      <p:grpSp>
        <p:nvGrpSpPr>
          <p:cNvPr id="10" name="Group 9" descr="Link to Rate Limit Filter&#10;">
            <a:extLst>
              <a:ext uri="{FF2B5EF4-FFF2-40B4-BE49-F238E27FC236}">
                <a16:creationId xmlns:a16="http://schemas.microsoft.com/office/drawing/2014/main" id="{373C5A75-FB22-A41F-C27C-05E5BAA94F8E}"/>
              </a:ext>
            </a:extLst>
          </p:cNvPr>
          <p:cNvGrpSpPr/>
          <p:nvPr/>
        </p:nvGrpSpPr>
        <p:grpSpPr>
          <a:xfrm>
            <a:off x="609600" y="5031632"/>
            <a:ext cx="3182097" cy="457200"/>
            <a:chOff x="3203508" y="5812793"/>
            <a:chExt cx="3182097" cy="457200"/>
          </a:xfrm>
        </p:grpSpPr>
        <p:sp>
          <p:nvSpPr>
            <p:cNvPr id="11" name="Rectangle: Rounded Corners 10" descr="Link to Rate Limit Filter&#10;">
              <a:extLst>
                <a:ext uri="{FF2B5EF4-FFF2-40B4-BE49-F238E27FC236}">
                  <a16:creationId xmlns:a16="http://schemas.microsoft.com/office/drawing/2014/main" id="{6ABB162A-1BE4-8F45-F0B4-F024517B9270}"/>
                </a:ext>
              </a:extLst>
            </p:cNvPr>
            <p:cNvSpPr/>
            <p:nvPr/>
          </p:nvSpPr>
          <p:spPr bwMode="auto">
            <a:xfrm>
              <a:off x="3203508" y="5812793"/>
              <a:ext cx="3182097" cy="457200"/>
            </a:xfrm>
            <a:prstGeom prst="roundRect">
              <a:avLst>
                <a:gd name="adj" fmla="val 6457"/>
              </a:avLst>
            </a:prstGeom>
            <a:gradFill flip="none" rotWithShape="1">
              <a:gsLst>
                <a:gs pos="588">
                  <a:schemeClr val="accent5">
                    <a:lumMod val="50000"/>
                  </a:schemeClr>
                </a:gs>
                <a:gs pos="32000">
                  <a:schemeClr val="accent5">
                    <a:lumMod val="75000"/>
                  </a:schemeClr>
                </a:gs>
                <a:gs pos="100000">
                  <a:schemeClr val="accent5"/>
                </a:gs>
              </a:gsLst>
              <a:lin ang="13500000" scaled="1"/>
              <a:tileRect/>
            </a:gradFill>
            <a:ln w="57150" cap="rnd" cmpd="sng" algn="ctr">
              <a:noFill/>
              <a:prstDash val="solid"/>
              <a:headEnd type="none" w="lg" len="med"/>
              <a:tailEnd type="none" w="lg" len="med"/>
            </a:ln>
            <a:effectLst/>
          </p:spPr>
          <p:txBody>
            <a:bodyPr wrap="square" lIns="274320" t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chemeClr val="bg1"/>
                  </a:solidFill>
                  <a:effectLst/>
                  <a:uLnTx/>
                  <a:uFillTx/>
                  <a:ea typeface="+mn-ea"/>
                  <a:cs typeface="+mn-cs"/>
                  <a:hlinkClick r:id="rId4">
                    <a:extLst>
                      <a:ext uri="{A12FA001-AC4F-418D-AE19-62706E023703}">
                        <ahyp:hlinkClr xmlns:ahyp="http://schemas.microsoft.com/office/drawing/2018/hyperlinkcolor" val="tx"/>
                      </a:ext>
                    </a:extLst>
                  </a:hlinkClick>
                </a:rPr>
                <a:t>Link</a:t>
              </a:r>
              <a:r>
                <a:rPr kumimoji="0" lang="en-US" sz="1600" i="0" u="none" strike="noStrike" kern="0" cap="none" spc="0" normalizeH="0" baseline="0" noProof="0">
                  <a:ln>
                    <a:noFill/>
                  </a:ln>
                  <a:solidFill>
                    <a:schemeClr val="bg1"/>
                  </a:solidFill>
                  <a:effectLst/>
                  <a:uLnTx/>
                  <a:uFillTx/>
                  <a:ea typeface="+mn-ea"/>
                  <a:cs typeface="+mn-cs"/>
                </a:rPr>
                <a:t> to Rate Limit Filter</a:t>
              </a:r>
            </a:p>
          </p:txBody>
        </p:sp>
        <p:cxnSp>
          <p:nvCxnSpPr>
            <p:cNvPr id="12" name="Straight Arrow Connector 11">
              <a:extLst>
                <a:ext uri="{FF2B5EF4-FFF2-40B4-BE49-F238E27FC236}">
                  <a16:creationId xmlns:a16="http://schemas.microsoft.com/office/drawing/2014/main" id="{9155B128-23EE-5F10-5041-123E7C0D0544}"/>
                </a:ext>
              </a:extLst>
            </p:cNvPr>
            <p:cNvCxnSpPr>
              <a:cxnSpLocks/>
            </p:cNvCxnSpPr>
            <p:nvPr/>
          </p:nvCxnSpPr>
          <p:spPr>
            <a:xfrm>
              <a:off x="5919845" y="6041393"/>
              <a:ext cx="226411" cy="0"/>
            </a:xfrm>
            <a:prstGeom prst="straightConnector1">
              <a:avLst/>
            </a:prstGeom>
            <a:noFill/>
            <a:ln w="38100" cap="flat" cmpd="sng" algn="ctr">
              <a:solidFill>
                <a:schemeClr val="bg1"/>
              </a:solidFill>
              <a:prstDash val="solid"/>
              <a:headEnd type="none" w="lg" len="med"/>
              <a:tailEnd type="triangle" w="lg" len="med"/>
            </a:ln>
            <a:effectLst/>
          </p:spPr>
        </p:cxnSp>
      </p:grpSp>
      <p:sp>
        <p:nvSpPr>
          <p:cNvPr id="7" name="Footer Placeholder 6">
            <a:extLst>
              <a:ext uri="{FF2B5EF4-FFF2-40B4-BE49-F238E27FC236}">
                <a16:creationId xmlns:a16="http://schemas.microsoft.com/office/drawing/2014/main" id="{1C5D9F9B-F848-E872-07D2-8ABD2D952D4B}"/>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9" name="Slide Number Placeholder 8">
            <a:extLst>
              <a:ext uri="{FF2B5EF4-FFF2-40B4-BE49-F238E27FC236}">
                <a16:creationId xmlns:a16="http://schemas.microsoft.com/office/drawing/2014/main" id="{E0EE6E55-302B-7395-087A-1D450FF59AD6}"/>
              </a:ext>
            </a:extLst>
          </p:cNvPr>
          <p:cNvSpPr>
            <a:spLocks noGrp="1"/>
          </p:cNvSpPr>
          <p:nvPr>
            <p:ph type="sldNum" idx="10"/>
          </p:nvPr>
        </p:nvSpPr>
        <p:spPr/>
        <p:txBody>
          <a:bodyPr/>
          <a:lstStyle/>
          <a:p>
            <a:fld id="{3BD295A3-96FB-4E80-91AF-4225D266C57B}" type="slidenum">
              <a:rPr lang="en-US" smtClean="0">
                <a:solidFill>
                  <a:schemeClr val="tx1"/>
                </a:solidFill>
              </a:rPr>
              <a:t>17</a:t>
            </a:fld>
            <a:endParaRPr lang="en-US">
              <a:solidFill>
                <a:schemeClr val="tx1"/>
              </a:solidFill>
            </a:endParaRPr>
          </a:p>
        </p:txBody>
      </p:sp>
    </p:spTree>
    <p:extLst>
      <p:ext uri="{BB962C8B-B14F-4D97-AF65-F5344CB8AC3E}">
        <p14:creationId xmlns:p14="http://schemas.microsoft.com/office/powerpoint/2010/main" val="295096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2" presetClass="path" presetSubtype="0" decel="100000" fill="hold" grpId="1" nodeType="withEffect">
                                  <p:stCondLst>
                                    <p:cond delay="0"/>
                                  </p:stCondLst>
                                  <p:childTnLst>
                                    <p:animMotion origin="layout" path="M -4.58333E-6 0.04606 L -4.58333E-6 2.77556E-17 " pathEditMode="relative" rAng="0" ptsTypes="AA">
                                      <p:cBhvr>
                                        <p:cTn id="9" dur="600" fill="hold"/>
                                        <p:tgtEl>
                                          <p:spTgt spid="3">
                                            <p:txEl>
                                              <p:pRg st="0" end="0"/>
                                            </p:txEl>
                                          </p:spTgt>
                                        </p:tgtEl>
                                        <p:attrNameLst>
                                          <p:attrName>ppt_x</p:attrName>
                                          <p:attrName>ppt_y</p:attrName>
                                        </p:attrNameLst>
                                      </p:cBhvr>
                                      <p:rCtr x="0" y="-2315"/>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250"/>
                                  </p:stCondLst>
                                  <p:childTnLst>
                                    <p:animMotion origin="layout" path="M 1.25E-6 0.04606 L 1.25E-6 3.7037E-7 " pathEditMode="relative" rAng="0" ptsTypes="AA">
                                      <p:cBhvr>
                                        <p:cTn id="14" dur="600" fill="hold"/>
                                        <p:tgtEl>
                                          <p:spTgt spid="10"/>
                                        </p:tgtEl>
                                        <p:attrNameLst>
                                          <p:attrName>ppt_x</p:attrName>
                                          <p:attrName>ppt_y</p:attrName>
                                        </p:attrNameLst>
                                      </p:cBhvr>
                                      <p:rCtr x="0" y="-2315"/>
                                    </p:animMotion>
                                  </p:childTnLst>
                                </p:cTn>
                              </p:par>
                              <p:par>
                                <p:cTn id="15" presetID="10"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250"/>
                                  </p:stCondLst>
                                  <p:childTnLst>
                                    <p:animMotion origin="layout" path="M 2.5E-6 0.04606 L 2.5E-6 0 " pathEditMode="relative" rAng="0" ptsTypes="AA">
                                      <p:cBhvr>
                                        <p:cTn id="19" dur="600" fill="hold"/>
                                        <p:tgtEl>
                                          <p:spTgt spid="8"/>
                                        </p:tgtEl>
                                        <p:attrNameLst>
                                          <p:attrName>ppt_x</p:attrName>
                                          <p:attrName>ppt_y</p:attrName>
                                        </p:attrNameLst>
                                      </p:cBhvr>
                                      <p:rCtr x="0" y="-2315"/>
                                    </p:animMotion>
                                  </p:childTnLst>
                                </p:cTn>
                              </p:par>
                              <p:par>
                                <p:cTn id="20" presetID="10"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250"/>
                                  </p:stCondLst>
                                  <p:childTnLst>
                                    <p:animMotion origin="layout" path="M -2.91667E-6 0.04606 L -2.91667E-6 1.48148E-6 " pathEditMode="relative" rAng="0" ptsTypes="AA">
                                      <p:cBhvr>
                                        <p:cTn id="24" dur="600" fill="hold"/>
                                        <p:tgtEl>
                                          <p:spTgt spid="13"/>
                                        </p:tgtEl>
                                        <p:attrNameLst>
                                          <p:attrName>ppt_x</p:attrName>
                                          <p:attrName>ppt_y</p:attrName>
                                        </p:attrNameLst>
                                      </p:cBhvr>
                                      <p:rCtr x="0" y="-2315"/>
                                    </p:animMotion>
                                  </p:childTnLst>
                                </p:cTn>
                              </p:par>
                              <p:par>
                                <p:cTn id="25" presetID="10" presetClass="entr" presetSubtype="0" fill="hold" grpId="0" nodeType="withEffect">
                                  <p:stCondLst>
                                    <p:cond delay="25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500"/>
                                        <p:tgtEl>
                                          <p:spTgt spid="4">
                                            <p:txEl>
                                              <p:pRg st="3" end="3"/>
                                            </p:txEl>
                                          </p:spTgt>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42" presetClass="path" presetSubtype="0" decel="100000" fill="hold" grpId="1" nodeType="withEffect">
                                  <p:stCondLst>
                                    <p:cond delay="250"/>
                                  </p:stCondLst>
                                  <p:childTnLst>
                                    <p:animMotion origin="layout" path="M -4.58333E-6 0.04606 L -4.58333E-6 2.77556E-17 " pathEditMode="relative" rAng="0" ptsTypes="AA">
                                      <p:cBhvr>
                                        <p:cTn id="41" dur="600" fill="hold"/>
                                        <p:tgtEl>
                                          <p:spTgt spid="4">
                                            <p:txEl>
                                              <p:pRg st="0" end="0"/>
                                            </p:txEl>
                                          </p:spTgt>
                                        </p:tgtEl>
                                        <p:attrNameLst>
                                          <p:attrName>ppt_x</p:attrName>
                                          <p:attrName>ppt_y</p:attrName>
                                        </p:attrNameLst>
                                      </p:cBhvr>
                                      <p:rCtr x="0" y="-2315"/>
                                    </p:animMotion>
                                  </p:childTnLst>
                                </p:cTn>
                              </p:par>
                              <p:par>
                                <p:cTn id="42" presetID="42" presetClass="path" presetSubtype="0" decel="100000" fill="hold" grpId="1" nodeType="withEffect">
                                  <p:stCondLst>
                                    <p:cond delay="250"/>
                                  </p:stCondLst>
                                  <p:childTnLst>
                                    <p:animMotion origin="layout" path="M -4.58333E-6 0.04606 L -4.58333E-6 2.77556E-17 " pathEditMode="relative" rAng="0" ptsTypes="AA">
                                      <p:cBhvr>
                                        <p:cTn id="43" dur="600" fill="hold"/>
                                        <p:tgtEl>
                                          <p:spTgt spid="4">
                                            <p:txEl>
                                              <p:pRg st="1" end="1"/>
                                            </p:txEl>
                                          </p:spTgt>
                                        </p:tgtEl>
                                        <p:attrNameLst>
                                          <p:attrName>ppt_x</p:attrName>
                                          <p:attrName>ppt_y</p:attrName>
                                        </p:attrNameLst>
                                      </p:cBhvr>
                                      <p:rCtr x="0" y="-2315"/>
                                    </p:animMotion>
                                  </p:childTnLst>
                                </p:cTn>
                              </p:par>
                              <p:par>
                                <p:cTn id="44" presetID="42" presetClass="path" presetSubtype="0" decel="100000" fill="hold" grpId="1" nodeType="withEffect">
                                  <p:stCondLst>
                                    <p:cond delay="250"/>
                                  </p:stCondLst>
                                  <p:childTnLst>
                                    <p:animMotion origin="layout" path="M -4.58333E-6 0.04606 L -4.58333E-6 2.77556E-17 " pathEditMode="relative" rAng="0" ptsTypes="AA">
                                      <p:cBhvr>
                                        <p:cTn id="45" dur="600" fill="hold"/>
                                        <p:tgtEl>
                                          <p:spTgt spid="4">
                                            <p:txEl>
                                              <p:pRg st="2" end="2"/>
                                            </p:txEl>
                                          </p:spTgt>
                                        </p:tgtEl>
                                        <p:attrNameLst>
                                          <p:attrName>ppt_x</p:attrName>
                                          <p:attrName>ppt_y</p:attrName>
                                        </p:attrNameLst>
                                      </p:cBhvr>
                                      <p:rCtr x="0" y="-2315"/>
                                    </p:animMotion>
                                  </p:childTnLst>
                                </p:cTn>
                              </p:par>
                              <p:par>
                                <p:cTn id="46" presetID="42" presetClass="path" presetSubtype="0" decel="100000" fill="hold" grpId="1" nodeType="withEffect">
                                  <p:stCondLst>
                                    <p:cond delay="250"/>
                                  </p:stCondLst>
                                  <p:childTnLst>
                                    <p:animMotion origin="layout" path="M -4.58333E-6 0.04606 L -4.58333E-6 2.77556E-17 " pathEditMode="relative" rAng="0" ptsTypes="AA">
                                      <p:cBhvr>
                                        <p:cTn id="47" dur="600" fill="hold"/>
                                        <p:tgtEl>
                                          <p:spTgt spid="4">
                                            <p:txEl>
                                              <p:pRg st="3" end="3"/>
                                            </p:txEl>
                                          </p:spTgt>
                                        </p:tgtEl>
                                        <p:attrNameLst>
                                          <p:attrName>ppt_x</p:attrName>
                                          <p:attrName>ppt_y</p:attrName>
                                        </p:attrNameLst>
                                      </p:cBhvr>
                                      <p:rCtr x="0" y="-2315"/>
                                    </p:animMotion>
                                  </p:childTnLst>
                                </p:cTn>
                              </p:par>
                              <p:par>
                                <p:cTn id="48" presetID="42" presetClass="path" presetSubtype="0" decel="100000" fill="hold" grpId="1" nodeType="withEffect">
                                  <p:stCondLst>
                                    <p:cond delay="250"/>
                                  </p:stCondLst>
                                  <p:childTnLst>
                                    <p:animMotion origin="layout" path="M -4.58333E-6 0.04606 L -4.58333E-6 2.77556E-17 " pathEditMode="relative" rAng="0" ptsTypes="AA">
                                      <p:cBhvr>
                                        <p:cTn id="49" dur="600" fill="hold"/>
                                        <p:tgtEl>
                                          <p:spTgt spid="4">
                                            <p:txEl>
                                              <p:pRg st="4" end="4"/>
                                            </p:txEl>
                                          </p:spTgt>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build="p"/>
      <p:bldP spid="3" grpId="1" build="p"/>
      <p:bldP spid="4" grpId="0" build="p"/>
      <p:bldP spid="4"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7D39AF-F3EE-CB77-3D19-3F91B9688EDA}"/>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1241" r="29963"/>
          <a:stretch/>
        </p:blipFill>
        <p:spPr>
          <a:xfrm>
            <a:off x="11798" y="0"/>
            <a:ext cx="12184529" cy="6776635"/>
          </a:xfrm>
          <a:prstGeom prst="rect">
            <a:avLst/>
          </a:prstGeom>
        </p:spPr>
      </p:pic>
      <p:sp>
        <p:nvSpPr>
          <p:cNvPr id="55" name="Freeform: Shape 54">
            <a:extLst>
              <a:ext uri="{FF2B5EF4-FFF2-40B4-BE49-F238E27FC236}">
                <a16:creationId xmlns:a16="http://schemas.microsoft.com/office/drawing/2014/main" id="{F1FF64C2-BAD9-246B-8291-DC2F17A79863}"/>
              </a:ext>
            </a:extLst>
          </p:cNvPr>
          <p:cNvSpPr/>
          <p:nvPr/>
        </p:nvSpPr>
        <p:spPr>
          <a:xfrm>
            <a:off x="-10875" y="152397"/>
            <a:ext cx="9296392" cy="6705600"/>
          </a:xfrm>
          <a:custGeom>
            <a:avLst/>
            <a:gdLst>
              <a:gd name="connsiteX0" fmla="*/ 0 w 9296392"/>
              <a:gd name="connsiteY0" fmla="*/ 0 h 6705600"/>
              <a:gd name="connsiteX1" fmla="*/ 9296392 w 9296392"/>
              <a:gd name="connsiteY1" fmla="*/ 0 h 6705600"/>
              <a:gd name="connsiteX2" fmla="*/ 2570729 w 9296392"/>
              <a:gd name="connsiteY2" fmla="*/ 6705600 h 6705600"/>
              <a:gd name="connsiteX3" fmla="*/ 0 w 929639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9296392" h="6705600">
                <a:moveTo>
                  <a:pt x="0" y="0"/>
                </a:moveTo>
                <a:lnTo>
                  <a:pt x="9296392" y="0"/>
                </a:lnTo>
                <a:lnTo>
                  <a:pt x="2570729" y="6705600"/>
                </a:lnTo>
                <a:lnTo>
                  <a:pt x="0" y="6705600"/>
                </a:lnTo>
                <a:close/>
              </a:path>
            </a:pathLst>
          </a:custGeom>
          <a:gradFill flip="none" rotWithShape="1">
            <a:gsLst>
              <a:gs pos="56000">
                <a:srgbClr val="FFFFFF">
                  <a:alpha val="74000"/>
                </a:srgbClr>
              </a:gs>
              <a:gs pos="80000">
                <a:schemeClr val="bg1">
                  <a:alpha val="99000"/>
                </a:schemeClr>
              </a:gs>
              <a:gs pos="38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0" name="Freeform: Shape 59">
            <a:extLst>
              <a:ext uri="{FF2B5EF4-FFF2-40B4-BE49-F238E27FC236}">
                <a16:creationId xmlns:a16="http://schemas.microsoft.com/office/drawing/2014/main" id="{A4FFFD4D-61AC-0DFF-8E24-27264A504911}"/>
              </a:ext>
            </a:extLst>
          </p:cNvPr>
          <p:cNvSpPr/>
          <p:nvPr/>
        </p:nvSpPr>
        <p:spPr>
          <a:xfrm>
            <a:off x="1254145" y="3"/>
            <a:ext cx="5878982" cy="5861444"/>
          </a:xfrm>
          <a:custGeom>
            <a:avLst/>
            <a:gdLst>
              <a:gd name="connsiteX0" fmla="*/ 0 w 5878982"/>
              <a:gd name="connsiteY0" fmla="*/ 0 h 5861444"/>
              <a:gd name="connsiteX1" fmla="*/ 5878982 w 5878982"/>
              <a:gd name="connsiteY1" fmla="*/ 0 h 5861444"/>
              <a:gd name="connsiteX2" fmla="*/ 0 w 5878982"/>
              <a:gd name="connsiteY2" fmla="*/ 5861444 h 5861444"/>
            </a:gdLst>
            <a:ahLst/>
            <a:cxnLst>
              <a:cxn ang="0">
                <a:pos x="connsiteX0" y="connsiteY0"/>
              </a:cxn>
              <a:cxn ang="0">
                <a:pos x="connsiteX1" y="connsiteY1"/>
              </a:cxn>
              <a:cxn ang="0">
                <a:pos x="connsiteX2" y="connsiteY2"/>
              </a:cxn>
            </a:cxnLst>
            <a:rect l="l" t="t" r="r" b="b"/>
            <a:pathLst>
              <a:path w="5878982" h="5861444">
                <a:moveTo>
                  <a:pt x="0" y="0"/>
                </a:moveTo>
                <a:lnTo>
                  <a:pt x="5878982" y="0"/>
                </a:lnTo>
                <a:lnTo>
                  <a:pt x="0" y="5861444"/>
                </a:lnTo>
                <a:close/>
              </a:path>
            </a:pathLst>
          </a:custGeom>
          <a:gradFill flip="none" rotWithShape="1">
            <a:gsLst>
              <a:gs pos="67000">
                <a:schemeClr val="accent3">
                  <a:alpha val="76000"/>
                </a:schemeClr>
              </a:gs>
              <a:gs pos="0">
                <a:schemeClr val="accent4">
                  <a:alpha val="58000"/>
                </a:schemeClr>
              </a:gs>
              <a:gs pos="100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58" name="Freeform: Shape 57">
            <a:extLst>
              <a:ext uri="{FF2B5EF4-FFF2-40B4-BE49-F238E27FC236}">
                <a16:creationId xmlns:a16="http://schemas.microsoft.com/office/drawing/2014/main" id="{EDFD0776-0CB6-2836-AA73-EBDDBBA6C897}"/>
              </a:ext>
            </a:extLst>
          </p:cNvPr>
          <p:cNvSpPr/>
          <p:nvPr/>
        </p:nvSpPr>
        <p:spPr>
          <a:xfrm>
            <a:off x="1566972" y="2"/>
            <a:ext cx="5296279" cy="5280476"/>
          </a:xfrm>
          <a:custGeom>
            <a:avLst/>
            <a:gdLst>
              <a:gd name="connsiteX0" fmla="*/ 0 w 5296279"/>
              <a:gd name="connsiteY0" fmla="*/ 0 h 5280476"/>
              <a:gd name="connsiteX1" fmla="*/ 5296279 w 5296279"/>
              <a:gd name="connsiteY1" fmla="*/ 0 h 5280476"/>
              <a:gd name="connsiteX2" fmla="*/ 0 w 5296279"/>
              <a:gd name="connsiteY2" fmla="*/ 5280476 h 5280476"/>
            </a:gdLst>
            <a:ahLst/>
            <a:cxnLst>
              <a:cxn ang="0">
                <a:pos x="connsiteX0" y="connsiteY0"/>
              </a:cxn>
              <a:cxn ang="0">
                <a:pos x="connsiteX1" y="connsiteY1"/>
              </a:cxn>
              <a:cxn ang="0">
                <a:pos x="connsiteX2" y="connsiteY2"/>
              </a:cxn>
            </a:cxnLst>
            <a:rect l="l" t="t" r="r" b="b"/>
            <a:pathLst>
              <a:path w="5296279" h="5280476">
                <a:moveTo>
                  <a:pt x="0" y="0"/>
                </a:moveTo>
                <a:lnTo>
                  <a:pt x="5296279" y="0"/>
                </a:lnTo>
                <a:lnTo>
                  <a:pt x="0" y="5280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85" name="Rectangle 84">
            <a:extLst>
              <a:ext uri="{FF2B5EF4-FFF2-40B4-BE49-F238E27FC236}">
                <a16:creationId xmlns:a16="http://schemas.microsoft.com/office/drawing/2014/main" id="{EE1463DC-10A4-6C4F-C4E5-E746589B16AD}"/>
              </a:ext>
            </a:extLst>
          </p:cNvPr>
          <p:cNvSpPr/>
          <p:nvPr/>
        </p:nvSpPr>
        <p:spPr>
          <a:xfrm>
            <a:off x="-10877" y="0"/>
            <a:ext cx="1587063" cy="52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4" name="Title 3">
            <a:extLst>
              <a:ext uri="{FF2B5EF4-FFF2-40B4-BE49-F238E27FC236}">
                <a16:creationId xmlns:a16="http://schemas.microsoft.com/office/drawing/2014/main" id="{C0CF2C6E-3D54-4BFA-A22C-36B91A96B013}"/>
              </a:ext>
            </a:extLst>
          </p:cNvPr>
          <p:cNvSpPr>
            <a:spLocks noGrp="1"/>
          </p:cNvSpPr>
          <p:nvPr>
            <p:ph type="title" idx="4294967295"/>
          </p:nvPr>
        </p:nvSpPr>
        <p:spPr>
          <a:xfrm>
            <a:off x="616212" y="978352"/>
            <a:ext cx="3779358" cy="1371600"/>
          </a:xfrm>
        </p:spPr>
        <p:txBody>
          <a:bodyPr anchor="ctr"/>
          <a:lstStyle/>
          <a:p>
            <a:r>
              <a:rPr lang="en-US" sz="4000" b="1"/>
              <a:t>Demo 2</a:t>
            </a:r>
            <a:br>
              <a:rPr lang="en-US"/>
            </a:br>
            <a:r>
              <a:rPr lang="en-US" sz="3200">
                <a:solidFill>
                  <a:schemeClr val="bg2"/>
                </a:solidFill>
              </a:rPr>
              <a:t>Deploy frontend</a:t>
            </a:r>
          </a:p>
        </p:txBody>
      </p:sp>
      <p:grpSp>
        <p:nvGrpSpPr>
          <p:cNvPr id="8" name="Group 7">
            <a:extLst>
              <a:ext uri="{FF2B5EF4-FFF2-40B4-BE49-F238E27FC236}">
                <a16:creationId xmlns:a16="http://schemas.microsoft.com/office/drawing/2014/main" id="{8A324948-B333-360F-746C-DF45AEF3A1CC}"/>
              </a:ext>
            </a:extLst>
          </p:cNvPr>
          <p:cNvGrpSpPr/>
          <p:nvPr/>
        </p:nvGrpSpPr>
        <p:grpSpPr>
          <a:xfrm>
            <a:off x="6999517" y="2347276"/>
            <a:ext cx="4582883" cy="2163448"/>
            <a:chOff x="6999517" y="2490593"/>
            <a:chExt cx="4582883" cy="2163448"/>
          </a:xfrm>
        </p:grpSpPr>
        <p:grpSp>
          <p:nvGrpSpPr>
            <p:cNvPr id="7" name="Group 6">
              <a:extLst>
                <a:ext uri="{FF2B5EF4-FFF2-40B4-BE49-F238E27FC236}">
                  <a16:creationId xmlns:a16="http://schemas.microsoft.com/office/drawing/2014/main" id="{10FEA1B3-51CA-4D11-8BDC-9A705618635E}"/>
                </a:ext>
              </a:extLst>
            </p:cNvPr>
            <p:cNvGrpSpPr/>
            <p:nvPr/>
          </p:nvGrpSpPr>
          <p:grpSpPr>
            <a:xfrm>
              <a:off x="7010400" y="2490593"/>
              <a:ext cx="4572000" cy="929404"/>
              <a:chOff x="7010400" y="2490593"/>
              <a:chExt cx="4572000" cy="929404"/>
            </a:xfrm>
          </p:grpSpPr>
          <p:sp>
            <p:nvSpPr>
              <p:cNvPr id="34" name="Rectangle 33">
                <a:extLst>
                  <a:ext uri="{FF2B5EF4-FFF2-40B4-BE49-F238E27FC236}">
                    <a16:creationId xmlns:a16="http://schemas.microsoft.com/office/drawing/2014/main" id="{90DD4B6D-EC78-F678-6951-BD941EF97351}"/>
                  </a:ext>
                </a:extLst>
              </p:cNvPr>
              <p:cNvSpPr/>
              <p:nvPr/>
            </p:nvSpPr>
            <p:spPr bwMode="auto">
              <a:xfrm>
                <a:off x="7010400" y="2490593"/>
                <a:ext cx="4572000" cy="929404"/>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33" name="Rectangle 32">
                <a:extLst>
                  <a:ext uri="{FF2B5EF4-FFF2-40B4-BE49-F238E27FC236}">
                    <a16:creationId xmlns:a16="http://schemas.microsoft.com/office/drawing/2014/main" id="{9742455B-4AD6-90C0-A565-651E40E3A35C}"/>
                  </a:ext>
                </a:extLst>
              </p:cNvPr>
              <p:cNvSpPr/>
              <p:nvPr/>
            </p:nvSpPr>
            <p:spPr>
              <a:xfrm>
                <a:off x="7189436" y="2755240"/>
                <a:ext cx="3881191" cy="400110"/>
              </a:xfrm>
              <a:prstGeom prst="rect">
                <a:avLst/>
              </a:prstGeom>
              <a:noFill/>
              <a:ln w="12700" cap="flat" cmpd="sng" algn="ctr">
                <a:noFill/>
                <a:prstDash val="solid"/>
                <a:miter lim="800000"/>
              </a:ln>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bg1"/>
                    </a:solidFill>
                    <a:effectLst/>
                    <a:uLnTx/>
                    <a:uFillTx/>
                    <a:ea typeface="+mn-ea"/>
                    <a:cs typeface="Segoe UI" panose="020B0502040204020203" pitchFamily="34" charset="0"/>
                  </a:rPr>
                  <a:t>Deploy NodeJS frontend app</a:t>
                </a:r>
              </a:p>
            </p:txBody>
          </p:sp>
        </p:grpSp>
        <p:grpSp>
          <p:nvGrpSpPr>
            <p:cNvPr id="6" name="Group 5">
              <a:extLst>
                <a:ext uri="{FF2B5EF4-FFF2-40B4-BE49-F238E27FC236}">
                  <a16:creationId xmlns:a16="http://schemas.microsoft.com/office/drawing/2014/main" id="{8323D95F-5001-28D9-F7A9-9881C818C49B}"/>
                </a:ext>
              </a:extLst>
            </p:cNvPr>
            <p:cNvGrpSpPr/>
            <p:nvPr/>
          </p:nvGrpSpPr>
          <p:grpSpPr>
            <a:xfrm>
              <a:off x="6999517" y="3724637"/>
              <a:ext cx="4572000" cy="929404"/>
              <a:chOff x="6999517" y="3724637"/>
              <a:chExt cx="4572000" cy="929404"/>
            </a:xfrm>
          </p:grpSpPr>
          <p:sp>
            <p:nvSpPr>
              <p:cNvPr id="38" name="Rectangle 37">
                <a:extLst>
                  <a:ext uri="{FF2B5EF4-FFF2-40B4-BE49-F238E27FC236}">
                    <a16:creationId xmlns:a16="http://schemas.microsoft.com/office/drawing/2014/main" id="{9A4225D2-E21C-2D9F-6FAB-119905C74976}"/>
                  </a:ext>
                </a:extLst>
              </p:cNvPr>
              <p:cNvSpPr/>
              <p:nvPr/>
            </p:nvSpPr>
            <p:spPr bwMode="auto">
              <a:xfrm>
                <a:off x="6999517" y="3724637"/>
                <a:ext cx="4572000" cy="929404"/>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37" name="Rectangle 36">
                <a:extLst>
                  <a:ext uri="{FF2B5EF4-FFF2-40B4-BE49-F238E27FC236}">
                    <a16:creationId xmlns:a16="http://schemas.microsoft.com/office/drawing/2014/main" id="{9FFCD48C-0E26-A87F-9C09-F55A0833A395}"/>
                  </a:ext>
                </a:extLst>
              </p:cNvPr>
              <p:cNvSpPr/>
              <p:nvPr/>
            </p:nvSpPr>
            <p:spPr>
              <a:xfrm>
                <a:off x="7189436" y="3989284"/>
                <a:ext cx="4328429" cy="400110"/>
              </a:xfrm>
              <a:prstGeom prst="rect">
                <a:avLst/>
              </a:prstGeom>
              <a:noFill/>
              <a:ln w="12700" cap="flat" cmpd="sng" algn="ctr">
                <a:noFill/>
                <a:prstDash val="solid"/>
                <a:miter lim="800000"/>
              </a:ln>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bg1"/>
                    </a:solidFill>
                    <a:effectLst/>
                    <a:uLnTx/>
                    <a:uFillTx/>
                    <a:ea typeface="+mn-ea"/>
                    <a:cs typeface="Segoe UI" panose="020B0502040204020203" pitchFamily="34" charset="0"/>
                  </a:rPr>
                  <a:t>Configure Spring Cloud Gateway</a:t>
                </a:r>
              </a:p>
            </p:txBody>
          </p:sp>
        </p:grpSp>
      </p:grpSp>
      <p:grpSp>
        <p:nvGrpSpPr>
          <p:cNvPr id="13" name="Google Shape;163;p17">
            <a:extLst>
              <a:ext uri="{FF2B5EF4-FFF2-40B4-BE49-F238E27FC236}">
                <a16:creationId xmlns:a16="http://schemas.microsoft.com/office/drawing/2014/main" id="{69EAE4BB-537F-7335-C39A-2F7C993F2284}"/>
              </a:ext>
            </a:extLst>
          </p:cNvPr>
          <p:cNvGrpSpPr/>
          <p:nvPr/>
        </p:nvGrpSpPr>
        <p:grpSpPr>
          <a:xfrm>
            <a:off x="616212" y="6287351"/>
            <a:ext cx="1936489" cy="365124"/>
            <a:chOff x="342906" y="-1290685"/>
            <a:chExt cx="1856560" cy="350055"/>
          </a:xfrm>
        </p:grpSpPr>
        <p:sp>
          <p:nvSpPr>
            <p:cNvPr id="14" name="Google Shape;164;p17">
              <a:extLst>
                <a:ext uri="{FF2B5EF4-FFF2-40B4-BE49-F238E27FC236}">
                  <a16:creationId xmlns:a16="http://schemas.microsoft.com/office/drawing/2014/main" id="{5E77321E-056F-DC15-7625-FF2FC47D3C8F}"/>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5" name="Google Shape;165;p17">
              <a:extLst>
                <a:ext uri="{FF2B5EF4-FFF2-40B4-BE49-F238E27FC236}">
                  <a16:creationId xmlns:a16="http://schemas.microsoft.com/office/drawing/2014/main" id="{2A2C2F95-46FD-178E-9052-9F5BE3A4ED3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6" name="Google Shape;166;p17">
              <a:extLst>
                <a:ext uri="{FF2B5EF4-FFF2-40B4-BE49-F238E27FC236}">
                  <a16:creationId xmlns:a16="http://schemas.microsoft.com/office/drawing/2014/main" id="{3351740C-FDAD-462D-641A-F06289C01DE0}"/>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7" name="Google Shape;167;p17">
              <a:extLst>
                <a:ext uri="{FF2B5EF4-FFF2-40B4-BE49-F238E27FC236}">
                  <a16:creationId xmlns:a16="http://schemas.microsoft.com/office/drawing/2014/main" id="{F89DD9CB-8739-CD0B-E31B-AE5CF494785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8" name="Google Shape;168;p17">
              <a:extLst>
                <a:ext uri="{FF2B5EF4-FFF2-40B4-BE49-F238E27FC236}">
                  <a16:creationId xmlns:a16="http://schemas.microsoft.com/office/drawing/2014/main" id="{38A1F8E5-B76E-92A5-4FA3-5255BCDD81A6}"/>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9" name="Google Shape;169;p17">
              <a:extLst>
                <a:ext uri="{FF2B5EF4-FFF2-40B4-BE49-F238E27FC236}">
                  <a16:creationId xmlns:a16="http://schemas.microsoft.com/office/drawing/2014/main" id="{9642B65E-C34B-53A1-4D99-216B149BC7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0" name="Google Shape;170;p17">
              <a:extLst>
                <a:ext uri="{FF2B5EF4-FFF2-40B4-BE49-F238E27FC236}">
                  <a16:creationId xmlns:a16="http://schemas.microsoft.com/office/drawing/2014/main" id="{756793B8-11FC-594A-C01A-FB07DD8479D2}"/>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4" name="Google Shape;171;p17">
              <a:extLst>
                <a:ext uri="{FF2B5EF4-FFF2-40B4-BE49-F238E27FC236}">
                  <a16:creationId xmlns:a16="http://schemas.microsoft.com/office/drawing/2014/main" id="{8FE108FA-6D36-0B91-CEE3-67B6C9542716}"/>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5" name="Google Shape;172;p17">
              <a:extLst>
                <a:ext uri="{FF2B5EF4-FFF2-40B4-BE49-F238E27FC236}">
                  <a16:creationId xmlns:a16="http://schemas.microsoft.com/office/drawing/2014/main" id="{C9FAA459-FA6E-489C-8A35-D36A3DC21CCC}"/>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6" name="Google Shape;173;p17">
              <a:extLst>
                <a:ext uri="{FF2B5EF4-FFF2-40B4-BE49-F238E27FC236}">
                  <a16:creationId xmlns:a16="http://schemas.microsoft.com/office/drawing/2014/main" id="{1403E023-8C01-8BB0-DED1-C7C724B42C01}"/>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7" name="Google Shape;174;p17">
              <a:extLst>
                <a:ext uri="{FF2B5EF4-FFF2-40B4-BE49-F238E27FC236}">
                  <a16:creationId xmlns:a16="http://schemas.microsoft.com/office/drawing/2014/main" id="{11707F05-1A72-08DC-43EB-B9F20ED87E57}"/>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8" name="Google Shape;175;p17">
              <a:extLst>
                <a:ext uri="{FF2B5EF4-FFF2-40B4-BE49-F238E27FC236}">
                  <a16:creationId xmlns:a16="http://schemas.microsoft.com/office/drawing/2014/main" id="{CCBA50AE-1141-2E3B-1E3E-5967654504E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9" name="Google Shape;176;p17">
              <a:extLst>
                <a:ext uri="{FF2B5EF4-FFF2-40B4-BE49-F238E27FC236}">
                  <a16:creationId xmlns:a16="http://schemas.microsoft.com/office/drawing/2014/main" id="{3AA1D8C8-EBBA-7F37-7072-D6F668DD9BC7}"/>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grpSp>
      <p:pic>
        <p:nvPicPr>
          <p:cNvPr id="30" name="Gradient-colored box">
            <a:extLst>
              <a:ext uri="{FF2B5EF4-FFF2-40B4-BE49-F238E27FC236}">
                <a16:creationId xmlns:a16="http://schemas.microsoft.com/office/drawing/2014/main" id="{A177D74A-BA77-6B6E-AE2E-C8E7E17EA7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6766563"/>
            <a:ext cx="12192000" cy="95225"/>
          </a:xfrm>
          <a:prstGeom prst="rect">
            <a:avLst/>
          </a:prstGeom>
        </p:spPr>
      </p:pic>
      <p:sp>
        <p:nvSpPr>
          <p:cNvPr id="62" name="Slide Number Placeholder 61">
            <a:extLst>
              <a:ext uri="{FF2B5EF4-FFF2-40B4-BE49-F238E27FC236}">
                <a16:creationId xmlns:a16="http://schemas.microsoft.com/office/drawing/2014/main" id="{7A9FCCB4-D425-CD1C-C1AE-ADD674DBADBF}"/>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87" name="Footer Placeholder 86">
            <a:extLst>
              <a:ext uri="{FF2B5EF4-FFF2-40B4-BE49-F238E27FC236}">
                <a16:creationId xmlns:a16="http://schemas.microsoft.com/office/drawing/2014/main" id="{6A023F7F-5390-0FF4-03AC-5432FE67A1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309824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0.04606 L 2.08333E-6 1.11111E-6 " pathEditMode="relative" rAng="0" ptsTypes="AA">
                                      <p:cBhvr>
                                        <p:cTn id="9" dur="600" fill="hold"/>
                                        <p:tgtEl>
                                          <p:spTgt spid="4"/>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2.08333E-6 0.04606 L 2.08333E-6 1.11111E-6 " pathEditMode="relative" rAng="0" ptsTypes="AA">
                                      <p:cBhvr>
                                        <p:cTn id="14" dur="6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614CDD-B566-8D62-E8F4-161C991BA97E}"/>
              </a:ext>
            </a:extLst>
          </p:cNvPr>
          <p:cNvSpPr/>
          <p:nvPr/>
        </p:nvSpPr>
        <p:spPr>
          <a:xfrm>
            <a:off x="0" y="1143001"/>
            <a:ext cx="6096000" cy="4572000"/>
          </a:xfrm>
          <a:prstGeom prst="rect">
            <a:avLst/>
          </a:prstGeom>
          <a:gradFill flip="none" rotWithShape="1">
            <a:gsLst>
              <a:gs pos="0">
                <a:schemeClr val="accent1">
                  <a:shade val="30000"/>
                  <a:satMod val="115000"/>
                </a:schemeClr>
              </a:gs>
              <a:gs pos="2650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2" name="Title 1">
            <a:extLst>
              <a:ext uri="{FF2B5EF4-FFF2-40B4-BE49-F238E27FC236}">
                <a16:creationId xmlns:a16="http://schemas.microsoft.com/office/drawing/2014/main" id="{486F7BA7-F0ED-4244-B309-DB8494B79A0E}"/>
              </a:ext>
            </a:extLst>
          </p:cNvPr>
          <p:cNvSpPr>
            <a:spLocks noGrp="1"/>
          </p:cNvSpPr>
          <p:nvPr>
            <p:ph type="title"/>
          </p:nvPr>
        </p:nvSpPr>
        <p:spPr>
          <a:xfrm>
            <a:off x="609600" y="1143000"/>
            <a:ext cx="5257799" cy="4572000"/>
          </a:xfrm>
        </p:spPr>
        <p:txBody>
          <a:bodyPr anchor="ctr">
            <a:normAutofit/>
          </a:bodyPr>
          <a:lstStyle/>
          <a:p>
            <a:r>
              <a:rPr lang="en-US" sz="4000" b="1">
                <a:solidFill>
                  <a:schemeClr val="bg1"/>
                </a:solidFill>
              </a:rPr>
              <a:t>Lab 2</a:t>
            </a:r>
            <a:br>
              <a:rPr lang="en-US" sz="4000">
                <a:solidFill>
                  <a:schemeClr val="bg1"/>
                </a:solidFill>
              </a:rPr>
            </a:br>
            <a:r>
              <a:rPr lang="en-US" sz="4000">
                <a:solidFill>
                  <a:schemeClr val="bg1"/>
                </a:solidFill>
              </a:rPr>
              <a:t>Deploy frontend</a:t>
            </a:r>
          </a:p>
        </p:txBody>
      </p:sp>
      <p:sp>
        <p:nvSpPr>
          <p:cNvPr id="4" name="Slide Number Placeholder 3">
            <a:extLst>
              <a:ext uri="{FF2B5EF4-FFF2-40B4-BE49-F238E27FC236}">
                <a16:creationId xmlns:a16="http://schemas.microsoft.com/office/drawing/2014/main" id="{90E79E5B-9556-A5BB-5426-D90664B79089}"/>
              </a:ext>
            </a:extLst>
          </p:cNvPr>
          <p:cNvSpPr>
            <a:spLocks noGrp="1"/>
          </p:cNvSpPr>
          <p:nvPr>
            <p:ph type="sldNum"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7643B4-7E4B-4B54-B9D9-996C2BB08E98}"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5" name="Footer Placeholder 4">
            <a:extLst>
              <a:ext uri="{FF2B5EF4-FFF2-40B4-BE49-F238E27FC236}">
                <a16:creationId xmlns:a16="http://schemas.microsoft.com/office/drawing/2014/main" id="{2224F626-543B-D292-48BC-89D76515D2BA}"/>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
        <p:nvSpPr>
          <p:cNvPr id="9" name="Rectangle 8">
            <a:extLst>
              <a:ext uri="{FF2B5EF4-FFF2-40B4-BE49-F238E27FC236}">
                <a16:creationId xmlns:a16="http://schemas.microsoft.com/office/drawing/2014/main" id="{65E53C04-28C3-BFFE-63E1-7892956F54CD}"/>
              </a:ext>
            </a:extLst>
          </p:cNvPr>
          <p:cNvSpPr/>
          <p:nvPr/>
        </p:nvSpPr>
        <p:spPr>
          <a:xfrm>
            <a:off x="7022592" y="1143001"/>
            <a:ext cx="4559808" cy="4572000"/>
          </a:xfrm>
          <a:prstGeom prst="rect">
            <a:avLst/>
          </a:prstGeom>
          <a:noFill/>
          <a:ln w="12700" cap="flat" cmpd="sng" algn="ctr">
            <a:noFill/>
            <a:prstDash val="solid"/>
            <a:miter lim="800000"/>
          </a:ln>
          <a:effectLst/>
        </p:spPr>
        <p:txBody>
          <a:bodyPr wrap="square" rtlCol="0" anchor="ctr">
            <a:noAutofit/>
          </a:bodyPr>
          <a:lstStyle/>
          <a:p>
            <a:pPr lvl="0">
              <a:defRPr/>
            </a:pPr>
            <a:r>
              <a:rPr lang="en-US" sz="2000" kern="0">
                <a:solidFill>
                  <a:srgbClr val="1D428A"/>
                </a:solidFill>
                <a:cs typeface="Segoe UI" panose="020B0502040204020203" pitchFamily="34" charset="0"/>
              </a:rPr>
              <a:t>Deploy NodeJS frontend</a:t>
            </a:r>
          </a:p>
          <a:p>
            <a:pPr lvl="0">
              <a:defRPr/>
            </a:pPr>
            <a:br>
              <a:rPr lang="en-US" sz="2000" kern="0">
                <a:solidFill>
                  <a:srgbClr val="1D428A"/>
                </a:solidFill>
                <a:cs typeface="Segoe UI" panose="020B0502040204020203" pitchFamily="34" charset="0"/>
              </a:rPr>
            </a:br>
            <a:r>
              <a:rPr lang="en-US" sz="2000" kern="0">
                <a:solidFill>
                  <a:srgbClr val="1D428A"/>
                </a:solidFill>
                <a:cs typeface="Segoe UI" panose="020B0502040204020203" pitchFamily="34" charset="0"/>
              </a:rPr>
              <a:t>Configure Spring Cloud Gateway</a:t>
            </a:r>
          </a:p>
          <a:p>
            <a:pPr lvl="0">
              <a:defRPr/>
            </a:pPr>
            <a:endParaRPr lang="en-US" sz="2000" kern="0">
              <a:solidFill>
                <a:srgbClr val="1D428A"/>
              </a:solidFill>
              <a:cs typeface="Segoe UI" panose="020B0502040204020203" pitchFamily="34" charset="0"/>
            </a:endParaRPr>
          </a:p>
          <a:p>
            <a:pPr lvl="0">
              <a:defRPr/>
            </a:pPr>
            <a:r>
              <a:rPr lang="en-US" sz="2000" kern="0">
                <a:solidFill>
                  <a:srgbClr val="1D428A"/>
                </a:solidFill>
                <a:cs typeface="Segoe UI" panose="020B0502040204020203" pitchFamily="34" charset="0"/>
              </a:rPr>
              <a:t>Validate URL</a:t>
            </a:r>
          </a:p>
        </p:txBody>
      </p:sp>
      <p:sp>
        <p:nvSpPr>
          <p:cNvPr id="14" name="Arrow: Pentagon 13">
            <a:extLst>
              <a:ext uri="{FF2B5EF4-FFF2-40B4-BE49-F238E27FC236}">
                <a16:creationId xmlns:a16="http://schemas.microsoft.com/office/drawing/2014/main" id="{2F5351D3-9DB4-6A5B-8054-EBA1C7DF84CD}"/>
              </a:ext>
            </a:extLst>
          </p:cNvPr>
          <p:cNvSpPr/>
          <p:nvPr/>
        </p:nvSpPr>
        <p:spPr>
          <a:xfrm>
            <a:off x="10215093" y="5859117"/>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10 mins</a:t>
            </a:r>
          </a:p>
        </p:txBody>
      </p:sp>
    </p:spTree>
    <p:extLst>
      <p:ext uri="{BB962C8B-B14F-4D97-AF65-F5344CB8AC3E}">
        <p14:creationId xmlns:p14="http://schemas.microsoft.com/office/powerpoint/2010/main" val="314394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19219 0 L 3.54167E-6 0 " pathEditMode="relative" rAng="0" ptsTypes="AA">
                                      <p:cBhvr>
                                        <p:cTn id="9" dur="750" fill="hold"/>
                                        <p:tgtEl>
                                          <p:spTgt spid="2"/>
                                        </p:tgtEl>
                                        <p:attrNameLst>
                                          <p:attrName>ppt_x</p:attrName>
                                          <p:attrName>ppt_y</p:attrName>
                                        </p:attrNameLst>
                                      </p:cBhvr>
                                      <p:rCtr x="960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19219 0 L 3.54167E-6 0 " pathEditMode="relative" rAng="0" ptsTypes="AA">
                                      <p:cBhvr>
                                        <p:cTn id="14" dur="750" fill="hold"/>
                                        <p:tgtEl>
                                          <p:spTgt spid="6"/>
                                        </p:tgtEl>
                                        <p:attrNameLst>
                                          <p:attrName>ppt_x</p:attrName>
                                          <p:attrName>ppt_y</p:attrName>
                                        </p:attrNameLst>
                                      </p:cBhvr>
                                      <p:rCtr x="9609" y="0"/>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50"/>
                                  </p:stCondLst>
                                  <p:childTnLst>
                                    <p:animMotion origin="layout" path="M 3.33333E-6 0.04607 L 3.33333E-6 -1.48148E-6 " pathEditMode="relative" rAng="0" ptsTypes="AA">
                                      <p:cBhvr>
                                        <p:cTn id="19" dur="600" fill="hold"/>
                                        <p:tgtEl>
                                          <p:spTgt spid="9"/>
                                        </p:tgtEl>
                                        <p:attrNameLst>
                                          <p:attrName>ppt_x</p:attrName>
                                          <p:attrName>ppt_y</p:attrName>
                                        </p:attrNameLst>
                                      </p:cBhvr>
                                      <p:rCtr x="0" y="-2315"/>
                                    </p:animMotion>
                                  </p:childTnLst>
                                </p:cTn>
                              </p:par>
                              <p:par>
                                <p:cTn id="20" presetID="10" presetClass="entr" presetSubtype="0" fill="hold" grpId="0" nodeType="with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250"/>
                                  </p:stCondLst>
                                  <p:childTnLst>
                                    <p:animMotion origin="layout" path="M 3.33333E-6 0.04607 L 3.33333E-6 -1.48148E-6 " pathEditMode="relative" rAng="0" ptsTypes="AA">
                                      <p:cBhvr>
                                        <p:cTn id="24" dur="600" fill="hold"/>
                                        <p:tgtEl>
                                          <p:spTgt spid="1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9" grpId="0"/>
      <p:bldP spid="9" grpId="1"/>
      <p:bldP spid="14" grpId="0" animBg="1"/>
      <p:bldP spid="1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F171C13-4DF6-E599-A859-FAC918B49ECB}"/>
              </a:ext>
            </a:extLst>
          </p:cNvPr>
          <p:cNvSpPr/>
          <p:nvPr/>
        </p:nvSpPr>
        <p:spPr>
          <a:xfrm flipH="1" flipV="1">
            <a:off x="5782246" y="0"/>
            <a:ext cx="6409754" cy="6387744"/>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5">
                  <a:alpha val="5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8" name="Freeform: Shape 7">
            <a:extLst>
              <a:ext uri="{FF2B5EF4-FFF2-40B4-BE49-F238E27FC236}">
                <a16:creationId xmlns:a16="http://schemas.microsoft.com/office/drawing/2014/main" id="{8378F651-F67C-AC8E-27CB-0B115B59D56A}"/>
              </a:ext>
            </a:extLst>
          </p:cNvPr>
          <p:cNvSpPr/>
          <p:nvPr/>
        </p:nvSpPr>
        <p:spPr>
          <a:xfrm rot="10800000">
            <a:off x="7353578" y="2386837"/>
            <a:ext cx="4838798" cy="4822182"/>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1">
                  <a:alpha val="3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14" name="Freeform: Shape 13">
            <a:extLst>
              <a:ext uri="{FF2B5EF4-FFF2-40B4-BE49-F238E27FC236}">
                <a16:creationId xmlns:a16="http://schemas.microsoft.com/office/drawing/2014/main" id="{053025E1-3CCC-F909-574A-D11130BCB592}"/>
              </a:ext>
            </a:extLst>
          </p:cNvPr>
          <p:cNvSpPr/>
          <p:nvPr/>
        </p:nvSpPr>
        <p:spPr>
          <a:xfrm rot="10800000" flipH="1" flipV="1">
            <a:off x="-377" y="1"/>
            <a:ext cx="2396875" cy="2386836"/>
          </a:xfrm>
          <a:custGeom>
            <a:avLst/>
            <a:gdLst>
              <a:gd name="connsiteX0" fmla="*/ 0 w 2396875"/>
              <a:gd name="connsiteY0" fmla="*/ 0 h 2386836"/>
              <a:gd name="connsiteX1" fmla="*/ 2396875 w 2396875"/>
              <a:gd name="connsiteY1" fmla="*/ 0 h 2386836"/>
              <a:gd name="connsiteX2" fmla="*/ 2897 w 2396875"/>
              <a:gd name="connsiteY2" fmla="*/ 2386836 h 2386836"/>
              <a:gd name="connsiteX3" fmla="*/ 0 w 2396875"/>
              <a:gd name="connsiteY3" fmla="*/ 2386836 h 2386836"/>
            </a:gdLst>
            <a:ahLst/>
            <a:cxnLst>
              <a:cxn ang="0">
                <a:pos x="connsiteX0" y="connsiteY0"/>
              </a:cxn>
              <a:cxn ang="0">
                <a:pos x="connsiteX1" y="connsiteY1"/>
              </a:cxn>
              <a:cxn ang="0">
                <a:pos x="connsiteX2" y="connsiteY2"/>
              </a:cxn>
              <a:cxn ang="0">
                <a:pos x="connsiteX3" y="connsiteY3"/>
              </a:cxn>
            </a:cxnLst>
            <a:rect l="l" t="t" r="r" b="b"/>
            <a:pathLst>
              <a:path w="2396875" h="2386836">
                <a:moveTo>
                  <a:pt x="0" y="0"/>
                </a:moveTo>
                <a:lnTo>
                  <a:pt x="2396875" y="0"/>
                </a:lnTo>
                <a:lnTo>
                  <a:pt x="2897" y="2386836"/>
                </a:lnTo>
                <a:lnTo>
                  <a:pt x="0" y="2386836"/>
                </a:lnTo>
                <a:close/>
              </a:path>
            </a:pathLst>
          </a:custGeom>
          <a:gradFill>
            <a:gsLst>
              <a:gs pos="42000">
                <a:schemeClr val="accent5">
                  <a:alpha val="3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13" name="Freeform: Shape 12">
            <a:extLst>
              <a:ext uri="{FF2B5EF4-FFF2-40B4-BE49-F238E27FC236}">
                <a16:creationId xmlns:a16="http://schemas.microsoft.com/office/drawing/2014/main" id="{41D10B2C-B7DE-C542-DB6A-63B1B90BE74B}"/>
              </a:ext>
            </a:extLst>
          </p:cNvPr>
          <p:cNvSpPr/>
          <p:nvPr/>
        </p:nvSpPr>
        <p:spPr>
          <a:xfrm>
            <a:off x="-376" y="0"/>
            <a:ext cx="1807385" cy="1799812"/>
          </a:xfrm>
          <a:custGeom>
            <a:avLst/>
            <a:gdLst>
              <a:gd name="connsiteX0" fmla="*/ 0 w 1807385"/>
              <a:gd name="connsiteY0" fmla="*/ 0 h 1799812"/>
              <a:gd name="connsiteX1" fmla="*/ 1807385 w 1807385"/>
              <a:gd name="connsiteY1" fmla="*/ 0 h 1799812"/>
              <a:gd name="connsiteX2" fmla="*/ 2187 w 1807385"/>
              <a:gd name="connsiteY2" fmla="*/ 1799812 h 1799812"/>
              <a:gd name="connsiteX3" fmla="*/ 0 w 1807385"/>
              <a:gd name="connsiteY3" fmla="*/ 1799812 h 1799812"/>
            </a:gdLst>
            <a:ahLst/>
            <a:cxnLst>
              <a:cxn ang="0">
                <a:pos x="connsiteX0" y="connsiteY0"/>
              </a:cxn>
              <a:cxn ang="0">
                <a:pos x="connsiteX1" y="connsiteY1"/>
              </a:cxn>
              <a:cxn ang="0">
                <a:pos x="connsiteX2" y="connsiteY2"/>
              </a:cxn>
              <a:cxn ang="0">
                <a:pos x="connsiteX3" y="connsiteY3"/>
              </a:cxn>
            </a:cxnLst>
            <a:rect l="l" t="t" r="r" b="b"/>
            <a:pathLst>
              <a:path w="1807385" h="1799812">
                <a:moveTo>
                  <a:pt x="0" y="0"/>
                </a:moveTo>
                <a:lnTo>
                  <a:pt x="1807385" y="0"/>
                </a:lnTo>
                <a:lnTo>
                  <a:pt x="2187" y="1799812"/>
                </a:lnTo>
                <a:lnTo>
                  <a:pt x="0" y="1799812"/>
                </a:lnTo>
                <a:close/>
              </a:path>
            </a:pathLst>
          </a:custGeom>
          <a:gradFill>
            <a:gsLst>
              <a:gs pos="42000">
                <a:schemeClr val="accent1">
                  <a:alpha val="3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pic>
        <p:nvPicPr>
          <p:cNvPr id="4" name="Picture 3" descr="Add Builder screenshot">
            <a:extLst>
              <a:ext uri="{FF2B5EF4-FFF2-40B4-BE49-F238E27FC236}">
                <a16:creationId xmlns:a16="http://schemas.microsoft.com/office/drawing/2014/main" id="{4333399A-0B3C-06D1-B6A5-21686AA28551}"/>
              </a:ext>
            </a:extLst>
          </p:cNvPr>
          <p:cNvPicPr>
            <a:picLocks noChangeAspect="1"/>
          </p:cNvPicPr>
          <p:nvPr/>
        </p:nvPicPr>
        <p:blipFill>
          <a:blip r:embed="rId3"/>
          <a:stretch>
            <a:fillRect/>
          </a:stretch>
        </p:blipFill>
        <p:spPr>
          <a:xfrm>
            <a:off x="2419022" y="0"/>
            <a:ext cx="7353956" cy="6333688"/>
          </a:xfrm>
          <a:prstGeom prst="rect">
            <a:avLst/>
          </a:prstGeom>
        </p:spPr>
      </p:pic>
      <p:sp>
        <p:nvSpPr>
          <p:cNvPr id="15" name="Footer Placeholder 14">
            <a:extLst>
              <a:ext uri="{FF2B5EF4-FFF2-40B4-BE49-F238E27FC236}">
                <a16:creationId xmlns:a16="http://schemas.microsoft.com/office/drawing/2014/main" id="{BF49FCAA-9F62-95DA-1A4A-B98FE35AD0AE}"/>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16" name="Slide Number Placeholder 15">
            <a:extLst>
              <a:ext uri="{FF2B5EF4-FFF2-40B4-BE49-F238E27FC236}">
                <a16:creationId xmlns:a16="http://schemas.microsoft.com/office/drawing/2014/main" id="{98DB72F4-A61A-97CA-9D2D-B19EB6C5DFB8}"/>
              </a:ext>
            </a:extLst>
          </p:cNvPr>
          <p:cNvSpPr>
            <a:spLocks noGrp="1"/>
          </p:cNvSpPr>
          <p:nvPr>
            <p:ph type="sldNum" idx="10"/>
          </p:nvPr>
        </p:nvSpPr>
        <p:spPr/>
        <p:txBody>
          <a:bodyPr/>
          <a:lstStyle/>
          <a:p>
            <a:fld id="{3BD295A3-96FB-4E80-91AF-4225D266C57B}" type="slidenum">
              <a:rPr lang="en-US" smtClean="0">
                <a:solidFill>
                  <a:schemeClr val="tx1"/>
                </a:solidFill>
              </a:rPr>
              <a:t>2</a:t>
            </a:fld>
            <a:endParaRPr lang="en-US">
              <a:solidFill>
                <a:schemeClr val="tx1"/>
              </a:solidFill>
            </a:endParaRPr>
          </a:p>
        </p:txBody>
      </p:sp>
    </p:spTree>
    <p:extLst>
      <p:ext uri="{BB962C8B-B14F-4D97-AF65-F5344CB8AC3E}">
        <p14:creationId xmlns:p14="http://schemas.microsoft.com/office/powerpoint/2010/main" val="64356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500"/>
                                  </p:stCondLst>
                                  <p:childTnLst>
                                    <p:animMotion origin="layout" path="M 0 0.04606 L 0 4.44444E-6 " pathEditMode="relative" rAng="0" ptsTypes="AA">
                                      <p:cBhvr>
                                        <p:cTn id="9" dur="600" fill="hold"/>
                                        <p:tgtEl>
                                          <p:spTgt spid="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768BDD-C8AE-CB1E-BF9D-4A78F48F6D9C}"/>
              </a:ext>
            </a:extLst>
          </p:cNvPr>
          <p:cNvSpPr>
            <a:spLocks noGrp="1"/>
          </p:cNvSpPr>
          <p:nvPr>
            <p:ph type="title"/>
          </p:nvPr>
        </p:nvSpPr>
        <p:spPr>
          <a:xfrm>
            <a:off x="609599" y="4334256"/>
            <a:ext cx="10972801" cy="1100458"/>
          </a:xfrm>
        </p:spPr>
        <p:txBody>
          <a:bodyPr anchor="b"/>
          <a:lstStyle/>
          <a:p>
            <a:r>
              <a:rPr lang="en-US" sz="5500"/>
              <a:t>Configuration Services</a:t>
            </a:r>
          </a:p>
        </p:txBody>
      </p:sp>
      <p:sp>
        <p:nvSpPr>
          <p:cNvPr id="3" name="Arrow: Pentagon 2">
            <a:extLst>
              <a:ext uri="{FF2B5EF4-FFF2-40B4-BE49-F238E27FC236}">
                <a16:creationId xmlns:a16="http://schemas.microsoft.com/office/drawing/2014/main" id="{43E32B54-1195-DD74-B039-5FC69B6BBC5B}"/>
              </a:ext>
            </a:extLst>
          </p:cNvPr>
          <p:cNvSpPr/>
          <p:nvPr/>
        </p:nvSpPr>
        <p:spPr>
          <a:xfrm>
            <a:off x="10212270" y="5859117"/>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5 mins</a:t>
            </a:r>
          </a:p>
        </p:txBody>
      </p:sp>
      <p:sp>
        <p:nvSpPr>
          <p:cNvPr id="2" name="Slide Number Placeholder 1">
            <a:extLst>
              <a:ext uri="{FF2B5EF4-FFF2-40B4-BE49-F238E27FC236}">
                <a16:creationId xmlns:a16="http://schemas.microsoft.com/office/drawing/2014/main" id="{BF233D4A-1D11-5F1A-23C2-41D1A4BC8368}"/>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5" name="Footer Placeholder 4">
            <a:extLst>
              <a:ext uri="{FF2B5EF4-FFF2-40B4-BE49-F238E27FC236}">
                <a16:creationId xmlns:a16="http://schemas.microsoft.com/office/drawing/2014/main" id="{C063CAE9-FFCB-2C02-F7CA-58B24D5703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427405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3FA90-B509-08AE-B767-37102F04E464}"/>
              </a:ext>
            </a:extLst>
          </p:cNvPr>
          <p:cNvSpPr>
            <a:spLocks noGrp="1"/>
          </p:cNvSpPr>
          <p:nvPr>
            <p:ph type="title"/>
          </p:nvPr>
        </p:nvSpPr>
        <p:spPr/>
        <p:txBody>
          <a:bodyPr/>
          <a:lstStyle/>
          <a:p>
            <a:r>
              <a:rPr lang="en-US"/>
              <a:t>Problem Context</a:t>
            </a:r>
          </a:p>
        </p:txBody>
      </p:sp>
      <p:sp>
        <p:nvSpPr>
          <p:cNvPr id="3" name="Text Placeholder 2">
            <a:extLst>
              <a:ext uri="{FF2B5EF4-FFF2-40B4-BE49-F238E27FC236}">
                <a16:creationId xmlns:a16="http://schemas.microsoft.com/office/drawing/2014/main" id="{0E40FD5B-1254-871E-6E1B-8C0AE128E346}"/>
              </a:ext>
            </a:extLst>
          </p:cNvPr>
          <p:cNvSpPr>
            <a:spLocks noGrp="1"/>
          </p:cNvSpPr>
          <p:nvPr>
            <p:ph type="body" sz="quarter" idx="12"/>
          </p:nvPr>
        </p:nvSpPr>
        <p:spPr>
          <a:xfrm>
            <a:off x="609601" y="1143000"/>
            <a:ext cx="9137650" cy="3693319"/>
          </a:xfrm>
        </p:spPr>
        <p:txBody>
          <a:bodyPr vert="horz" wrap="square" lIns="0" tIns="0" rIns="0" bIns="0" rtlCol="0" anchor="t">
            <a:spAutoFit/>
          </a:bodyPr>
          <a:lstStyle/>
          <a:p>
            <a:pPr marL="342900" lvl="1" indent="-342900"/>
            <a:r>
              <a:rPr lang="en-US" sz="1800"/>
              <a:t>A service is deployed to multiple environments (dev / </a:t>
            </a:r>
            <a:r>
              <a:rPr lang="en-US" sz="1800" err="1"/>
              <a:t>qa</a:t>
            </a:r>
            <a:r>
              <a:rPr lang="en-US" sz="1800"/>
              <a:t> / prod) with configuration differences between environments.</a:t>
            </a:r>
          </a:p>
          <a:p>
            <a:pPr marL="342900" lvl="1" indent="-342900"/>
            <a:r>
              <a:rPr lang="en-US" sz="1800"/>
              <a:t>Multiple instances of a service run in each environment to meet scalability and availability requirements.</a:t>
            </a:r>
            <a:endParaRPr lang="en-US" sz="1800">
              <a:cs typeface="Segoe UI"/>
            </a:endParaRPr>
          </a:p>
          <a:p>
            <a:pPr marL="342900" lvl="1" indent="-342900"/>
            <a:r>
              <a:rPr lang="en-US" sz="1800"/>
              <a:t>Risk Management requires an audit trail of every configuration change made.</a:t>
            </a:r>
            <a:endParaRPr lang="en-US" sz="1800">
              <a:cs typeface="Segoe UI"/>
            </a:endParaRPr>
          </a:p>
          <a:p>
            <a:pPr marL="342900" lvl="1" indent="-342900"/>
            <a:r>
              <a:rPr lang="en-US" sz="1800"/>
              <a:t>Infosec requires credentials to be encrypted or stored in a dedicated vault.</a:t>
            </a:r>
            <a:endParaRPr lang="en-US" sz="1800">
              <a:cs typeface="Segoe UI"/>
            </a:endParaRPr>
          </a:p>
          <a:p>
            <a:pPr marL="342900" lvl="1" indent="-342900"/>
            <a:r>
              <a:rPr lang="en-US" sz="1800"/>
              <a:t>Need to able to roll back/forward configuration changes. </a:t>
            </a:r>
          </a:p>
          <a:p>
            <a:pPr marL="342900" lvl="1" indent="-342900"/>
            <a:r>
              <a:rPr lang="en-US" sz="1800"/>
              <a:t>Need to produce reports on how things are configured in a specific environment. </a:t>
            </a:r>
            <a:endParaRPr lang="en-US" sz="1800">
              <a:cs typeface="Segoe UI"/>
            </a:endParaRPr>
          </a:p>
          <a:p>
            <a:pPr marL="342900" lvl="1" indent="-342900"/>
            <a:r>
              <a:rPr lang="en-US" sz="1800"/>
              <a:t>Update an app configuration without having to restart it.</a:t>
            </a:r>
            <a:endParaRPr lang="en-US" sz="1800">
              <a:cs typeface="Segoe UI"/>
            </a:endParaRPr>
          </a:p>
        </p:txBody>
      </p:sp>
      <p:sp>
        <p:nvSpPr>
          <p:cNvPr id="4" name="Footer Placeholder 3">
            <a:extLst>
              <a:ext uri="{FF2B5EF4-FFF2-40B4-BE49-F238E27FC236}">
                <a16:creationId xmlns:a16="http://schemas.microsoft.com/office/drawing/2014/main" id="{50762557-D4C6-9071-9FDB-802B6A712F0F}"/>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5" name="Slide Number Placeholder 4">
            <a:extLst>
              <a:ext uri="{FF2B5EF4-FFF2-40B4-BE49-F238E27FC236}">
                <a16:creationId xmlns:a16="http://schemas.microsoft.com/office/drawing/2014/main" id="{E359F3DD-D0A2-9F0E-2A9C-1FA27767EC8E}"/>
              </a:ext>
            </a:extLst>
          </p:cNvPr>
          <p:cNvSpPr>
            <a:spLocks noGrp="1"/>
          </p:cNvSpPr>
          <p:nvPr>
            <p:ph type="sldNum" idx="10"/>
          </p:nvPr>
        </p:nvSpPr>
        <p:spPr/>
        <p:txBody>
          <a:bodyPr/>
          <a:lstStyle/>
          <a:p>
            <a:fld id="{3BD295A3-96FB-4E80-91AF-4225D266C57B}" type="slidenum">
              <a:rPr lang="en-US" smtClean="0">
                <a:solidFill>
                  <a:schemeClr val="tx1"/>
                </a:solidFill>
              </a:rPr>
              <a:t>21</a:t>
            </a:fld>
            <a:endParaRPr lang="en-US">
              <a:solidFill>
                <a:schemeClr val="tx1"/>
              </a:solidFill>
            </a:endParaRPr>
          </a:p>
        </p:txBody>
      </p:sp>
    </p:spTree>
    <p:extLst>
      <p:ext uri="{BB962C8B-B14F-4D97-AF65-F5344CB8AC3E}">
        <p14:creationId xmlns:p14="http://schemas.microsoft.com/office/powerpoint/2010/main" val="281633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2114-036D-3460-E7A2-5AC532EACD10}"/>
              </a:ext>
            </a:extLst>
          </p:cNvPr>
          <p:cNvSpPr>
            <a:spLocks noGrp="1"/>
          </p:cNvSpPr>
          <p:nvPr>
            <p:ph type="title"/>
          </p:nvPr>
        </p:nvSpPr>
        <p:spPr/>
        <p:txBody>
          <a:bodyPr/>
          <a:lstStyle/>
          <a:p>
            <a:r>
              <a:rPr lang="en-US"/>
              <a:t>Two ways to handle app configurations and secrets</a:t>
            </a:r>
          </a:p>
        </p:txBody>
      </p:sp>
      <p:pic>
        <p:nvPicPr>
          <p:cNvPr id="11" name="Google Shape;4090;p368">
            <a:extLst>
              <a:ext uri="{FF2B5EF4-FFF2-40B4-BE49-F238E27FC236}">
                <a16:creationId xmlns:a16="http://schemas.microsoft.com/office/drawing/2014/main" id="{BAF6A38A-C6F1-AEE3-5406-277FF2F6EC30}"/>
              </a:ext>
            </a:extLst>
          </p:cNvPr>
          <p:cNvPicPr preferRelativeResize="0"/>
          <p:nvPr/>
        </p:nvPicPr>
        <p:blipFill>
          <a:blip r:embed="rId3">
            <a:alphaModFix/>
          </a:blip>
          <a:stretch>
            <a:fillRect/>
          </a:stretch>
        </p:blipFill>
        <p:spPr>
          <a:xfrm>
            <a:off x="1334995" y="1219039"/>
            <a:ext cx="3999005" cy="2662433"/>
          </a:xfrm>
          <a:prstGeom prst="rect">
            <a:avLst/>
          </a:prstGeom>
          <a:noFill/>
          <a:ln>
            <a:noFill/>
          </a:ln>
        </p:spPr>
      </p:pic>
      <p:sp>
        <p:nvSpPr>
          <p:cNvPr id="15" name="TextBox 14">
            <a:extLst>
              <a:ext uri="{FF2B5EF4-FFF2-40B4-BE49-F238E27FC236}">
                <a16:creationId xmlns:a16="http://schemas.microsoft.com/office/drawing/2014/main" id="{5EEEFA76-2291-36F1-D3D9-E8070AF6B666}"/>
              </a:ext>
            </a:extLst>
          </p:cNvPr>
          <p:cNvSpPr txBox="1"/>
          <p:nvPr/>
        </p:nvSpPr>
        <p:spPr>
          <a:xfrm>
            <a:off x="1670486" y="3803807"/>
            <a:ext cx="3328023" cy="1200329"/>
          </a:xfrm>
          <a:prstGeom prst="rect">
            <a:avLst/>
          </a:prstGeom>
          <a:noFill/>
        </p:spPr>
        <p:txBody>
          <a:bodyPr wrap="square">
            <a:spAutoFit/>
          </a:bodyPr>
          <a:lstStyle/>
          <a:p>
            <a:pPr algn="ctr"/>
            <a:r>
              <a:rPr lang="en-US" sz="2400" b="1">
                <a:solidFill>
                  <a:schemeClr val="accent2"/>
                </a:solidFill>
              </a:rPr>
              <a:t>Kubernetes Native Configuration</a:t>
            </a:r>
          </a:p>
          <a:p>
            <a:pPr algn="ctr"/>
            <a:endParaRPr lang="en-US" sz="2400" b="1">
              <a:solidFill>
                <a:schemeClr val="bg2"/>
              </a:solidFill>
            </a:endParaRPr>
          </a:p>
        </p:txBody>
      </p:sp>
      <p:pic>
        <p:nvPicPr>
          <p:cNvPr id="20" name="Picture 19" descr="Icon&#10;&#10;Description automatically generated">
            <a:extLst>
              <a:ext uri="{FF2B5EF4-FFF2-40B4-BE49-F238E27FC236}">
                <a16:creationId xmlns:a16="http://schemas.microsoft.com/office/drawing/2014/main" id="{B0C20DFD-3B02-C8BD-56CF-1BFB1DA37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261" y="1656819"/>
            <a:ext cx="2671302" cy="1772181"/>
          </a:xfrm>
          <a:prstGeom prst="rect">
            <a:avLst/>
          </a:prstGeom>
        </p:spPr>
      </p:pic>
      <p:sp>
        <p:nvSpPr>
          <p:cNvPr id="21" name="TextBox 20">
            <a:extLst>
              <a:ext uri="{FF2B5EF4-FFF2-40B4-BE49-F238E27FC236}">
                <a16:creationId xmlns:a16="http://schemas.microsoft.com/office/drawing/2014/main" id="{752A08BF-7A4C-E21B-9F3D-BA15C2136FF6}"/>
              </a:ext>
            </a:extLst>
          </p:cNvPr>
          <p:cNvSpPr txBox="1"/>
          <p:nvPr/>
        </p:nvSpPr>
        <p:spPr>
          <a:xfrm>
            <a:off x="6713466" y="3803807"/>
            <a:ext cx="3376893" cy="830997"/>
          </a:xfrm>
          <a:prstGeom prst="rect">
            <a:avLst/>
          </a:prstGeom>
          <a:noFill/>
        </p:spPr>
        <p:txBody>
          <a:bodyPr wrap="square">
            <a:spAutoFit/>
          </a:bodyPr>
          <a:lstStyle/>
          <a:p>
            <a:pPr algn="ctr"/>
            <a:r>
              <a:rPr lang="en-US" sz="2400" b="1">
                <a:solidFill>
                  <a:schemeClr val="accent6">
                    <a:lumMod val="75000"/>
                  </a:schemeClr>
                </a:solidFill>
              </a:rPr>
              <a:t>Spring Cloud Configuration Server</a:t>
            </a:r>
          </a:p>
        </p:txBody>
      </p:sp>
      <p:sp>
        <p:nvSpPr>
          <p:cNvPr id="4" name="Footer Placeholder 3">
            <a:extLst>
              <a:ext uri="{FF2B5EF4-FFF2-40B4-BE49-F238E27FC236}">
                <a16:creationId xmlns:a16="http://schemas.microsoft.com/office/drawing/2014/main" id="{912932C6-8CBD-CD7D-D1CE-27ABF68CEC50}"/>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5" name="Slide Number Placeholder 4">
            <a:extLst>
              <a:ext uri="{FF2B5EF4-FFF2-40B4-BE49-F238E27FC236}">
                <a16:creationId xmlns:a16="http://schemas.microsoft.com/office/drawing/2014/main" id="{505F97CE-7C28-3E5F-D0AF-2C06CC71DF43}"/>
              </a:ext>
            </a:extLst>
          </p:cNvPr>
          <p:cNvSpPr>
            <a:spLocks noGrp="1"/>
          </p:cNvSpPr>
          <p:nvPr>
            <p:ph type="sldNum" idx="10"/>
          </p:nvPr>
        </p:nvSpPr>
        <p:spPr/>
        <p:txBody>
          <a:bodyPr/>
          <a:lstStyle/>
          <a:p>
            <a:fld id="{3BD295A3-96FB-4E80-91AF-4225D266C57B}" type="slidenum">
              <a:rPr lang="en-US" smtClean="0">
                <a:solidFill>
                  <a:schemeClr val="tx1"/>
                </a:solidFill>
              </a:rPr>
              <a:t>22</a:t>
            </a:fld>
            <a:endParaRPr lang="en-US">
              <a:solidFill>
                <a:schemeClr val="tx1"/>
              </a:solidFill>
            </a:endParaRPr>
          </a:p>
        </p:txBody>
      </p:sp>
    </p:spTree>
    <p:extLst>
      <p:ext uri="{BB962C8B-B14F-4D97-AF65-F5344CB8AC3E}">
        <p14:creationId xmlns:p14="http://schemas.microsoft.com/office/powerpoint/2010/main" val="123571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15"/>
        <p:cNvGrpSpPr/>
        <p:nvPr/>
      </p:nvGrpSpPr>
      <p:grpSpPr>
        <a:xfrm>
          <a:off x="0" y="0"/>
          <a:ext cx="0" cy="0"/>
          <a:chOff x="0" y="0"/>
          <a:chExt cx="0" cy="0"/>
        </a:xfrm>
      </p:grpSpPr>
      <p:sp>
        <p:nvSpPr>
          <p:cNvPr id="4116" name="Google Shape;4116;p371"/>
          <p:cNvSpPr txBox="1">
            <a:spLocks noGrp="1"/>
          </p:cNvSpPr>
          <p:nvPr>
            <p:ph type="title"/>
          </p:nvPr>
        </p:nvSpPr>
        <p:spPr>
          <a:xfrm>
            <a:off x="609600" y="213783"/>
            <a:ext cx="10972801" cy="547577"/>
          </a:xfrm>
          <a:prstGeom prst="rect">
            <a:avLst/>
          </a:prstGeom>
        </p:spPr>
        <p:txBody>
          <a:bodyPr spcFirstLastPara="1" vert="horz" wrap="square" lIns="0" tIns="0" rIns="0" bIns="0" rtlCol="0" anchor="b" anchorCtr="0">
            <a:noAutofit/>
          </a:bodyPr>
          <a:lstStyle/>
          <a:p>
            <a:r>
              <a:rPr lang="en-US"/>
              <a:t>The Spring Cloud Solution </a:t>
            </a:r>
            <a:endParaRPr/>
          </a:p>
        </p:txBody>
      </p:sp>
      <p:sp>
        <p:nvSpPr>
          <p:cNvPr id="4117" name="Google Shape;4117;p371"/>
          <p:cNvSpPr/>
          <p:nvPr/>
        </p:nvSpPr>
        <p:spPr>
          <a:xfrm>
            <a:off x="5171480" y="2025000"/>
            <a:ext cx="1865808" cy="1320300"/>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b="1">
                <a:solidFill>
                  <a:schemeClr val="bg1"/>
                </a:solidFill>
                <a:ea typeface="Proxima Nova"/>
                <a:cs typeface="Proxima Nova"/>
                <a:sym typeface="Proxima Nova"/>
              </a:rPr>
              <a:t>Spring Cloud Configuration Server</a:t>
            </a:r>
            <a:endParaRPr b="1">
              <a:solidFill>
                <a:schemeClr val="bg1"/>
              </a:solidFill>
              <a:ea typeface="Proxima Nova"/>
              <a:cs typeface="Proxima Nova"/>
              <a:sym typeface="Proxima Nova"/>
            </a:endParaRPr>
          </a:p>
        </p:txBody>
      </p:sp>
      <p:sp>
        <p:nvSpPr>
          <p:cNvPr id="4118" name="Google Shape;4118;p371"/>
          <p:cNvSpPr/>
          <p:nvPr/>
        </p:nvSpPr>
        <p:spPr>
          <a:xfrm>
            <a:off x="1508060" y="1842575"/>
            <a:ext cx="674700" cy="602100"/>
          </a:xfrm>
          <a:prstGeom prst="hexagon">
            <a:avLst>
              <a:gd name="adj" fmla="val 25000"/>
              <a:gd name="vf" fmla="val 115470"/>
            </a:avLst>
          </a:prstGeom>
          <a:solidFill>
            <a:schemeClr val="accent6"/>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9" name="Google Shape;4119;p371"/>
          <p:cNvSpPr/>
          <p:nvPr/>
        </p:nvSpPr>
        <p:spPr>
          <a:xfrm>
            <a:off x="1602435" y="1958650"/>
            <a:ext cx="674700" cy="602100"/>
          </a:xfrm>
          <a:prstGeom prst="hexagon">
            <a:avLst>
              <a:gd name="adj" fmla="val 25000"/>
              <a:gd name="vf" fmla="val 115470"/>
            </a:avLst>
          </a:prstGeom>
          <a:solidFill>
            <a:schemeClr val="accent6"/>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r>
              <a:rPr lang="en-US">
                <a:latin typeface="Proxima Nova"/>
                <a:ea typeface="Proxima Nova"/>
                <a:cs typeface="Proxima Nova"/>
                <a:sym typeface="Proxima Nova"/>
              </a:rPr>
              <a:t> </a:t>
            </a:r>
            <a:r>
              <a:rPr lang="en-US" b="1">
                <a:solidFill>
                  <a:schemeClr val="bg1"/>
                </a:solidFill>
                <a:ea typeface="Proxima Nova"/>
                <a:cs typeface="Proxima Nova"/>
                <a:sym typeface="Proxima Nova"/>
              </a:rPr>
              <a:t>A</a:t>
            </a:r>
            <a:endParaRPr b="1">
              <a:solidFill>
                <a:schemeClr val="bg1"/>
              </a:solidFill>
              <a:ea typeface="Proxima Nova"/>
              <a:cs typeface="Proxima Nova"/>
              <a:sym typeface="Proxima Nova"/>
            </a:endParaRPr>
          </a:p>
        </p:txBody>
      </p:sp>
      <p:sp>
        <p:nvSpPr>
          <p:cNvPr id="4120" name="Google Shape;4120;p371"/>
          <p:cNvSpPr/>
          <p:nvPr/>
        </p:nvSpPr>
        <p:spPr>
          <a:xfrm>
            <a:off x="1584260" y="2680775"/>
            <a:ext cx="674700" cy="602100"/>
          </a:xfrm>
          <a:prstGeom prst="hexagon">
            <a:avLst>
              <a:gd name="adj" fmla="val 25000"/>
              <a:gd name="vf" fmla="val 115470"/>
            </a:avLst>
          </a:prstGeom>
          <a:solidFill>
            <a:schemeClr val="accent5"/>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1" name="Google Shape;4121;p371"/>
          <p:cNvSpPr/>
          <p:nvPr/>
        </p:nvSpPr>
        <p:spPr>
          <a:xfrm>
            <a:off x="1678635" y="2796850"/>
            <a:ext cx="674700" cy="602100"/>
          </a:xfrm>
          <a:prstGeom prst="hexagon">
            <a:avLst>
              <a:gd name="adj" fmla="val 25000"/>
              <a:gd name="vf" fmla="val 115470"/>
            </a:avLst>
          </a:prstGeom>
          <a:solidFill>
            <a:schemeClr val="accent5"/>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2" name="Google Shape;4122;p371"/>
          <p:cNvSpPr/>
          <p:nvPr/>
        </p:nvSpPr>
        <p:spPr>
          <a:xfrm>
            <a:off x="1812860" y="2865800"/>
            <a:ext cx="674700" cy="602100"/>
          </a:xfrm>
          <a:prstGeom prst="hexagon">
            <a:avLst>
              <a:gd name="adj" fmla="val 25000"/>
              <a:gd name="vf" fmla="val 115470"/>
            </a:avLst>
          </a:prstGeom>
          <a:solidFill>
            <a:schemeClr val="accent5"/>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r>
              <a:rPr lang="en-US"/>
              <a:t> </a:t>
            </a:r>
            <a:r>
              <a:rPr lang="en-US" b="1">
                <a:solidFill>
                  <a:schemeClr val="bg1"/>
                </a:solidFill>
                <a:ea typeface="Proxima Nova"/>
                <a:cs typeface="Proxima Nova"/>
                <a:sym typeface="Proxima Nova"/>
              </a:rPr>
              <a:t>B</a:t>
            </a:r>
            <a:endParaRPr b="1">
              <a:solidFill>
                <a:schemeClr val="bg1"/>
              </a:solidFill>
              <a:ea typeface="Proxima Nova"/>
              <a:cs typeface="Proxima Nova"/>
              <a:sym typeface="Proxima Nova"/>
            </a:endParaRPr>
          </a:p>
        </p:txBody>
      </p:sp>
      <p:cxnSp>
        <p:nvCxnSpPr>
          <p:cNvPr id="4123" name="Google Shape;4123;p371"/>
          <p:cNvCxnSpPr>
            <a:cxnSpLocks/>
            <a:stCxn id="4119" idx="0"/>
            <a:endCxn id="4117" idx="1"/>
          </p:cNvCxnSpPr>
          <p:nvPr/>
        </p:nvCxnSpPr>
        <p:spPr>
          <a:xfrm>
            <a:off x="2277135" y="2259700"/>
            <a:ext cx="2894345" cy="425450"/>
          </a:xfrm>
          <a:prstGeom prst="straightConnector1">
            <a:avLst/>
          </a:prstGeom>
          <a:noFill/>
          <a:ln w="12700" cap="flat" cmpd="sng">
            <a:solidFill>
              <a:schemeClr val="accent2">
                <a:lumMod val="50000"/>
              </a:schemeClr>
            </a:solidFill>
            <a:prstDash val="solid"/>
            <a:miter lim="800000"/>
            <a:headEnd type="none" w="med" len="med"/>
            <a:tailEnd type="triangle" w="med" len="med"/>
          </a:ln>
        </p:spPr>
      </p:cxnSp>
      <p:cxnSp>
        <p:nvCxnSpPr>
          <p:cNvPr id="4124" name="Google Shape;4124;p371"/>
          <p:cNvCxnSpPr>
            <a:cxnSpLocks/>
            <a:stCxn id="4122" idx="0"/>
            <a:endCxn id="4117" idx="1"/>
          </p:cNvCxnSpPr>
          <p:nvPr/>
        </p:nvCxnSpPr>
        <p:spPr>
          <a:xfrm flipV="1">
            <a:off x="2487560" y="2685150"/>
            <a:ext cx="2683920" cy="481700"/>
          </a:xfrm>
          <a:prstGeom prst="straightConnector1">
            <a:avLst/>
          </a:prstGeom>
          <a:noFill/>
          <a:ln w="12700" cap="flat" cmpd="sng">
            <a:solidFill>
              <a:schemeClr val="accent2">
                <a:lumMod val="50000"/>
              </a:schemeClr>
            </a:solidFill>
            <a:prstDash val="solid"/>
            <a:miter lim="800000"/>
            <a:headEnd type="none" w="med" len="med"/>
            <a:tailEnd type="triangle" w="med" len="med"/>
          </a:ln>
        </p:spPr>
      </p:cxnSp>
      <p:sp>
        <p:nvSpPr>
          <p:cNvPr id="4125" name="Google Shape;4125;p371"/>
          <p:cNvSpPr/>
          <p:nvPr/>
        </p:nvSpPr>
        <p:spPr>
          <a:xfrm>
            <a:off x="8544008" y="1842575"/>
            <a:ext cx="2625521" cy="359100"/>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ea typeface="Proxima Nova"/>
                <a:cs typeface="Proxima Nova"/>
                <a:sym typeface="Proxima Nova"/>
              </a:rPr>
              <a:t>Git Repository</a:t>
            </a:r>
            <a:endParaRPr>
              <a:solidFill>
                <a:schemeClr val="bg1"/>
              </a:solidFill>
              <a:ea typeface="Proxima Nova"/>
              <a:cs typeface="Proxima Nova"/>
              <a:sym typeface="Proxima Nova"/>
            </a:endParaRPr>
          </a:p>
        </p:txBody>
      </p:sp>
      <p:sp>
        <p:nvSpPr>
          <p:cNvPr id="4126" name="Google Shape;4126;p371"/>
          <p:cNvSpPr/>
          <p:nvPr/>
        </p:nvSpPr>
        <p:spPr>
          <a:xfrm>
            <a:off x="8544124" y="2395128"/>
            <a:ext cx="2625521" cy="359100"/>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ea typeface="Proxima Nova"/>
                <a:cs typeface="Proxima Nova"/>
                <a:sym typeface="Proxima Nova"/>
              </a:rPr>
              <a:t>Credential Vault</a:t>
            </a:r>
            <a:endParaRPr>
              <a:solidFill>
                <a:schemeClr val="bg1"/>
              </a:solidFill>
              <a:ea typeface="Proxima Nova"/>
              <a:cs typeface="Proxima Nova"/>
              <a:sym typeface="Proxima Nova"/>
            </a:endParaRPr>
          </a:p>
        </p:txBody>
      </p:sp>
      <p:cxnSp>
        <p:nvCxnSpPr>
          <p:cNvPr id="4127" name="Google Shape;4127;p371"/>
          <p:cNvCxnSpPr/>
          <p:nvPr/>
        </p:nvCxnSpPr>
        <p:spPr>
          <a:xfrm>
            <a:off x="4269581" y="1690175"/>
            <a:ext cx="13800" cy="3525600"/>
          </a:xfrm>
          <a:prstGeom prst="straightConnector1">
            <a:avLst/>
          </a:prstGeom>
          <a:noFill/>
          <a:ln w="9525" cap="flat" cmpd="sng">
            <a:solidFill>
              <a:srgbClr val="999999"/>
            </a:solidFill>
            <a:prstDash val="dash"/>
            <a:round/>
            <a:headEnd type="none" w="med" len="med"/>
            <a:tailEnd type="none" w="med" len="med"/>
          </a:ln>
        </p:spPr>
      </p:cxnSp>
      <p:cxnSp>
        <p:nvCxnSpPr>
          <p:cNvPr id="4128" name="Google Shape;4128;p371"/>
          <p:cNvCxnSpPr/>
          <p:nvPr/>
        </p:nvCxnSpPr>
        <p:spPr>
          <a:xfrm>
            <a:off x="7925388" y="1627325"/>
            <a:ext cx="10800" cy="3598200"/>
          </a:xfrm>
          <a:prstGeom prst="straightConnector1">
            <a:avLst/>
          </a:prstGeom>
          <a:noFill/>
          <a:ln w="9525" cap="flat" cmpd="sng">
            <a:solidFill>
              <a:srgbClr val="999999"/>
            </a:solidFill>
            <a:prstDash val="dash"/>
            <a:round/>
            <a:headEnd type="none" w="med" len="med"/>
            <a:tailEnd type="none" w="med" len="med"/>
          </a:ln>
        </p:spPr>
      </p:cxnSp>
      <p:cxnSp>
        <p:nvCxnSpPr>
          <p:cNvPr id="4129" name="Google Shape;4129;p371"/>
          <p:cNvCxnSpPr>
            <a:cxnSpLocks/>
            <a:stCxn id="4117" idx="3"/>
            <a:endCxn id="4125" idx="1"/>
          </p:cNvCxnSpPr>
          <p:nvPr/>
        </p:nvCxnSpPr>
        <p:spPr>
          <a:xfrm flipV="1">
            <a:off x="7037288" y="2022125"/>
            <a:ext cx="1506720" cy="663025"/>
          </a:xfrm>
          <a:prstGeom prst="straightConnector1">
            <a:avLst/>
          </a:prstGeom>
          <a:noFill/>
          <a:ln w="12700" cap="flat" cmpd="sng">
            <a:solidFill>
              <a:schemeClr val="accent2">
                <a:lumMod val="50000"/>
              </a:schemeClr>
            </a:solidFill>
            <a:prstDash val="solid"/>
            <a:miter lim="800000"/>
            <a:headEnd type="none" w="med" len="med"/>
            <a:tailEnd type="triangle" w="med" len="med"/>
          </a:ln>
        </p:spPr>
      </p:cxnSp>
      <p:cxnSp>
        <p:nvCxnSpPr>
          <p:cNvPr id="4130" name="Google Shape;4130;p371"/>
          <p:cNvCxnSpPr>
            <a:cxnSpLocks/>
            <a:stCxn id="4117" idx="3"/>
            <a:endCxn id="4131" idx="1"/>
          </p:cNvCxnSpPr>
          <p:nvPr/>
        </p:nvCxnSpPr>
        <p:spPr>
          <a:xfrm>
            <a:off x="7037288" y="2685150"/>
            <a:ext cx="1501563" cy="1547187"/>
          </a:xfrm>
          <a:prstGeom prst="straightConnector1">
            <a:avLst/>
          </a:prstGeom>
          <a:noFill/>
          <a:ln w="12700" cap="flat" cmpd="sng">
            <a:solidFill>
              <a:schemeClr val="accent2">
                <a:lumMod val="50000"/>
              </a:schemeClr>
            </a:solidFill>
            <a:prstDash val="solid"/>
            <a:miter lim="800000"/>
            <a:headEnd type="none" w="med" len="med"/>
            <a:tailEnd type="triangle" w="med" len="med"/>
          </a:ln>
        </p:spPr>
      </p:cxnSp>
      <p:cxnSp>
        <p:nvCxnSpPr>
          <p:cNvPr id="4132" name="Google Shape;4132;p371"/>
          <p:cNvCxnSpPr>
            <a:cxnSpLocks/>
            <a:stCxn id="4117" idx="3"/>
            <a:endCxn id="4126" idx="1"/>
          </p:cNvCxnSpPr>
          <p:nvPr/>
        </p:nvCxnSpPr>
        <p:spPr>
          <a:xfrm flipV="1">
            <a:off x="7037288" y="2574678"/>
            <a:ext cx="1506836" cy="110472"/>
          </a:xfrm>
          <a:prstGeom prst="straightConnector1">
            <a:avLst/>
          </a:prstGeom>
          <a:noFill/>
          <a:ln w="12700" cap="flat" cmpd="sng">
            <a:solidFill>
              <a:schemeClr val="accent2">
                <a:lumMod val="50000"/>
              </a:schemeClr>
            </a:solidFill>
            <a:prstDash val="solid"/>
            <a:miter lim="800000"/>
            <a:headEnd type="none" w="med" len="med"/>
            <a:tailEnd type="triangle" w="med" len="med"/>
          </a:ln>
        </p:spPr>
      </p:cxnSp>
      <p:sp>
        <p:nvSpPr>
          <p:cNvPr id="4133" name="Google Shape;4133;p371"/>
          <p:cNvSpPr txBox="1"/>
          <p:nvPr/>
        </p:nvSpPr>
        <p:spPr>
          <a:xfrm>
            <a:off x="779236" y="3704400"/>
            <a:ext cx="3299850" cy="1765200"/>
          </a:xfrm>
          <a:prstGeom prst="rect">
            <a:avLst/>
          </a:prstGeom>
          <a:noFill/>
          <a:ln>
            <a:noFill/>
          </a:ln>
        </p:spPr>
        <p:txBody>
          <a:bodyPr spcFirstLastPara="1" wrap="square" lIns="0" tIns="0" rIns="0" bIns="0" anchor="t" anchorCtr="0">
            <a:noAutofit/>
          </a:bodyPr>
          <a:lstStyle/>
          <a:p>
            <a:pPr marL="457200" indent="-317500">
              <a:spcBef>
                <a:spcPts val="1200"/>
              </a:spcBef>
              <a:buSzPts val="1400"/>
              <a:buFont typeface="Arial" panose="020B0604020202020204" pitchFamily="34" charset="0"/>
              <a:buChar char="•"/>
            </a:pPr>
            <a:r>
              <a:rPr lang="en-US">
                <a:solidFill>
                  <a:schemeClr val="bg2"/>
                </a:solidFill>
                <a:latin typeface="Proxima Nova"/>
                <a:ea typeface="Proxima Nova"/>
                <a:cs typeface="Proxima Nova"/>
                <a:sym typeface="Proxima Nova"/>
              </a:rPr>
              <a:t>On startup, connect to config server to obtain config settings.</a:t>
            </a:r>
            <a:endParaRPr>
              <a:solidFill>
                <a:schemeClr val="bg2"/>
              </a:solidFill>
              <a:latin typeface="Proxima Nova"/>
              <a:ea typeface="Proxima Nova"/>
              <a:cs typeface="Proxima Nova"/>
              <a:sym typeface="Proxima Nova"/>
            </a:endParaRPr>
          </a:p>
          <a:p>
            <a:pPr marL="457200" indent="-317500">
              <a:spcBef>
                <a:spcPts val="1200"/>
              </a:spcBef>
              <a:buSzPts val="1400"/>
              <a:buFont typeface="Arial" panose="020B0604020202020204" pitchFamily="34" charset="0"/>
              <a:buChar char="•"/>
            </a:pPr>
            <a:r>
              <a:rPr lang="en-US">
                <a:solidFill>
                  <a:schemeClr val="bg2"/>
                </a:solidFill>
                <a:latin typeface="Proxima Nova"/>
                <a:ea typeface="Proxima Nova"/>
                <a:cs typeface="Proxima Nova"/>
                <a:sym typeface="Proxima Nova"/>
              </a:rPr>
              <a:t>Access config server via HTTP / REST / JSON interface. </a:t>
            </a:r>
            <a:endParaRPr>
              <a:solidFill>
                <a:schemeClr val="bg2"/>
              </a:solidFill>
              <a:latin typeface="Proxima Nova"/>
              <a:ea typeface="Proxima Nova"/>
              <a:cs typeface="Proxima Nova"/>
              <a:sym typeface="Proxima Nova"/>
            </a:endParaRPr>
          </a:p>
        </p:txBody>
      </p:sp>
      <p:sp>
        <p:nvSpPr>
          <p:cNvPr id="4134" name="Google Shape;4134;p371"/>
          <p:cNvSpPr/>
          <p:nvPr/>
        </p:nvSpPr>
        <p:spPr>
          <a:xfrm>
            <a:off x="8538851" y="2947681"/>
            <a:ext cx="2630799" cy="359100"/>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ea typeface="Proxima Nova"/>
                <a:cs typeface="Proxima Nova"/>
                <a:sym typeface="Proxima Nova"/>
              </a:rPr>
              <a:t>Config Server</a:t>
            </a:r>
            <a:endParaRPr>
              <a:solidFill>
                <a:schemeClr val="bg1"/>
              </a:solidFill>
              <a:ea typeface="Proxima Nova"/>
              <a:cs typeface="Proxima Nova"/>
              <a:sym typeface="Proxima Nova"/>
            </a:endParaRPr>
          </a:p>
        </p:txBody>
      </p:sp>
      <p:cxnSp>
        <p:nvCxnSpPr>
          <p:cNvPr id="4135" name="Google Shape;4135;p371"/>
          <p:cNvCxnSpPr>
            <a:cxnSpLocks/>
            <a:stCxn id="4117" idx="3"/>
            <a:endCxn id="4134" idx="1"/>
          </p:cNvCxnSpPr>
          <p:nvPr/>
        </p:nvCxnSpPr>
        <p:spPr>
          <a:xfrm>
            <a:off x="7037288" y="2685150"/>
            <a:ext cx="1501563" cy="442081"/>
          </a:xfrm>
          <a:prstGeom prst="straightConnector1">
            <a:avLst/>
          </a:prstGeom>
          <a:noFill/>
          <a:ln w="12700" cap="flat" cmpd="sng">
            <a:solidFill>
              <a:schemeClr val="accent2">
                <a:lumMod val="50000"/>
              </a:schemeClr>
            </a:solidFill>
            <a:prstDash val="solid"/>
            <a:miter lim="800000"/>
            <a:headEnd type="none" w="med" len="med"/>
            <a:tailEnd type="triangle" w="med" len="med"/>
          </a:ln>
        </p:spPr>
      </p:cxnSp>
      <p:sp>
        <p:nvSpPr>
          <p:cNvPr id="4136" name="Google Shape;4136;p371"/>
          <p:cNvSpPr/>
          <p:nvPr/>
        </p:nvSpPr>
        <p:spPr>
          <a:xfrm>
            <a:off x="8538852" y="3500234"/>
            <a:ext cx="2630794" cy="359100"/>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ea typeface="Proxima Nova"/>
                <a:cs typeface="Proxima Nova"/>
                <a:sym typeface="Proxima Nova"/>
              </a:rPr>
              <a:t>filesystem</a:t>
            </a:r>
            <a:endParaRPr>
              <a:solidFill>
                <a:schemeClr val="bg1"/>
              </a:solidFill>
              <a:ea typeface="Proxima Nova"/>
              <a:cs typeface="Proxima Nova"/>
              <a:sym typeface="Proxima Nova"/>
            </a:endParaRPr>
          </a:p>
        </p:txBody>
      </p:sp>
      <p:cxnSp>
        <p:nvCxnSpPr>
          <p:cNvPr id="4137" name="Google Shape;4137;p371"/>
          <p:cNvCxnSpPr>
            <a:cxnSpLocks/>
            <a:stCxn id="4117" idx="3"/>
            <a:endCxn id="4136" idx="1"/>
          </p:cNvCxnSpPr>
          <p:nvPr/>
        </p:nvCxnSpPr>
        <p:spPr>
          <a:xfrm>
            <a:off x="7037288" y="2685150"/>
            <a:ext cx="1501564" cy="994634"/>
          </a:xfrm>
          <a:prstGeom prst="straightConnector1">
            <a:avLst/>
          </a:prstGeom>
          <a:noFill/>
          <a:ln w="12700" cap="flat" cmpd="sng">
            <a:solidFill>
              <a:schemeClr val="accent2">
                <a:lumMod val="50000"/>
              </a:schemeClr>
            </a:solidFill>
            <a:prstDash val="solid"/>
            <a:miter lim="800000"/>
            <a:headEnd type="none" w="med" len="med"/>
            <a:tailEnd type="triangle" w="med" len="med"/>
          </a:ln>
        </p:spPr>
      </p:cxnSp>
      <p:sp>
        <p:nvSpPr>
          <p:cNvPr id="4131" name="Google Shape;4131;p371"/>
          <p:cNvSpPr/>
          <p:nvPr/>
        </p:nvSpPr>
        <p:spPr>
          <a:xfrm>
            <a:off x="8538851" y="4052787"/>
            <a:ext cx="2630795" cy="359100"/>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ea typeface="Proxima Nova"/>
                <a:cs typeface="Proxima Nova"/>
                <a:sym typeface="Proxima Nova"/>
              </a:rPr>
              <a:t>SQL Database</a:t>
            </a:r>
            <a:endParaRPr>
              <a:solidFill>
                <a:schemeClr val="bg1"/>
              </a:solidFill>
              <a:ea typeface="Proxima Nova"/>
              <a:cs typeface="Proxima Nova"/>
              <a:sym typeface="Proxima Nova"/>
            </a:endParaRPr>
          </a:p>
        </p:txBody>
      </p:sp>
      <p:sp>
        <p:nvSpPr>
          <p:cNvPr id="4138" name="Google Shape;4138;p371"/>
          <p:cNvSpPr/>
          <p:nvPr/>
        </p:nvSpPr>
        <p:spPr>
          <a:xfrm>
            <a:off x="8538851" y="4605338"/>
            <a:ext cx="2630795" cy="359100"/>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ea typeface="Proxima Nova"/>
                <a:cs typeface="Proxima Nova"/>
                <a:sym typeface="Proxima Nova"/>
              </a:rPr>
              <a:t>Other … etc.</a:t>
            </a:r>
            <a:endParaRPr>
              <a:solidFill>
                <a:schemeClr val="bg1"/>
              </a:solidFill>
              <a:ea typeface="Proxima Nova"/>
              <a:cs typeface="Proxima Nova"/>
              <a:sym typeface="Proxima Nova"/>
            </a:endParaRPr>
          </a:p>
        </p:txBody>
      </p:sp>
      <p:cxnSp>
        <p:nvCxnSpPr>
          <p:cNvPr id="4139" name="Google Shape;4139;p371"/>
          <p:cNvCxnSpPr>
            <a:cxnSpLocks/>
            <a:stCxn id="4117" idx="3"/>
            <a:endCxn id="4138" idx="1"/>
          </p:cNvCxnSpPr>
          <p:nvPr/>
        </p:nvCxnSpPr>
        <p:spPr>
          <a:xfrm>
            <a:off x="7037288" y="2685150"/>
            <a:ext cx="1501563" cy="2099738"/>
          </a:xfrm>
          <a:prstGeom prst="straightConnector1">
            <a:avLst/>
          </a:prstGeom>
          <a:noFill/>
          <a:ln w="12700" cap="flat" cmpd="sng">
            <a:solidFill>
              <a:schemeClr val="accent2">
                <a:lumMod val="50000"/>
              </a:schemeClr>
            </a:solidFill>
            <a:prstDash val="solid"/>
            <a:miter lim="800000"/>
            <a:headEnd type="none" w="med" len="med"/>
            <a:tailEnd type="triangle" w="med" len="med"/>
          </a:ln>
        </p:spPr>
      </p:cxnSp>
      <p:sp>
        <p:nvSpPr>
          <p:cNvPr id="4140" name="Google Shape;4140;p371"/>
          <p:cNvSpPr txBox="1"/>
          <p:nvPr/>
        </p:nvSpPr>
        <p:spPr>
          <a:xfrm>
            <a:off x="4429200" y="3619867"/>
            <a:ext cx="3369021" cy="2471623"/>
          </a:xfrm>
          <a:prstGeom prst="rect">
            <a:avLst/>
          </a:prstGeom>
          <a:noFill/>
          <a:ln>
            <a:noFill/>
          </a:ln>
        </p:spPr>
        <p:txBody>
          <a:bodyPr spcFirstLastPara="1" wrap="square" lIns="0" tIns="0" rIns="0" bIns="0" anchor="t" anchorCtr="0">
            <a:noAutofit/>
          </a:bodyPr>
          <a:lstStyle/>
          <a:p>
            <a:pPr marL="285750" indent="-285750">
              <a:spcBef>
                <a:spcPts val="1200"/>
              </a:spcBef>
              <a:buSzPts val="1400"/>
              <a:buFont typeface="Arial" panose="020B0604020202020204" pitchFamily="34" charset="0"/>
              <a:buChar char="•"/>
            </a:pPr>
            <a:r>
              <a:rPr lang="en-US">
                <a:solidFill>
                  <a:schemeClr val="bg2"/>
                </a:solidFill>
                <a:latin typeface="Proxima Nova"/>
                <a:ea typeface="Proxima Nova"/>
                <a:cs typeface="Proxima Nova"/>
                <a:sym typeface="Proxima Nova"/>
              </a:rPr>
              <a:t>Source of truth for  service configuration. </a:t>
            </a:r>
            <a:endParaRPr>
              <a:solidFill>
                <a:schemeClr val="bg2"/>
              </a:solidFill>
              <a:latin typeface="Proxima Nova"/>
              <a:ea typeface="Proxima Nova"/>
              <a:cs typeface="Proxima Nova"/>
              <a:sym typeface="Proxima Nova"/>
            </a:endParaRPr>
          </a:p>
          <a:p>
            <a:pPr marL="285750" indent="-285750">
              <a:spcBef>
                <a:spcPts val="1200"/>
              </a:spcBef>
              <a:buSzPts val="1400"/>
              <a:buFont typeface="Arial" panose="020B0604020202020204" pitchFamily="34" charset="0"/>
              <a:buChar char="•"/>
            </a:pPr>
            <a:r>
              <a:rPr lang="en-US">
                <a:solidFill>
                  <a:schemeClr val="bg2"/>
                </a:solidFill>
                <a:latin typeface="Proxima Nova"/>
                <a:ea typeface="Proxima Nova"/>
                <a:cs typeface="Proxima Nova"/>
                <a:sym typeface="Proxima Nova"/>
              </a:rPr>
              <a:t>Mediate access to multiple configuration storage systems.</a:t>
            </a:r>
            <a:endParaRPr>
              <a:solidFill>
                <a:schemeClr val="bg2"/>
              </a:solidFill>
              <a:latin typeface="Proxima Nova"/>
              <a:ea typeface="Proxima Nova"/>
              <a:cs typeface="Proxima Nova"/>
              <a:sym typeface="Proxima Nova"/>
            </a:endParaRPr>
          </a:p>
          <a:p>
            <a:pPr marL="285750" indent="-285750">
              <a:spcBef>
                <a:spcPts val="1200"/>
              </a:spcBef>
              <a:buSzPts val="1400"/>
              <a:buFont typeface="Arial" panose="020B0604020202020204" pitchFamily="34" charset="0"/>
              <a:buChar char="•"/>
            </a:pPr>
            <a:r>
              <a:rPr lang="en-US">
                <a:solidFill>
                  <a:schemeClr val="bg2"/>
                </a:solidFill>
                <a:latin typeface="Proxima Nova"/>
                <a:ea typeface="Proxima Nova"/>
                <a:cs typeface="Proxima Nova"/>
                <a:sym typeface="Proxima Nova"/>
              </a:rPr>
              <a:t>The only network address that an app needs to know about. </a:t>
            </a:r>
            <a:br>
              <a:rPr lang="en-US">
                <a:solidFill>
                  <a:schemeClr val="bg2"/>
                </a:solidFill>
                <a:latin typeface="Proxima Nova"/>
                <a:ea typeface="Proxima Nova"/>
                <a:cs typeface="Proxima Nova"/>
                <a:sym typeface="Proxima Nova"/>
              </a:rPr>
            </a:br>
            <a:endParaRPr>
              <a:solidFill>
                <a:schemeClr val="bg2"/>
              </a:solidFill>
              <a:latin typeface="Proxima Nova"/>
              <a:ea typeface="Proxima Nova"/>
              <a:cs typeface="Proxima Nova"/>
              <a:sym typeface="Proxima Nova"/>
            </a:endParaRPr>
          </a:p>
        </p:txBody>
      </p:sp>
      <p:sp>
        <p:nvSpPr>
          <p:cNvPr id="8" name="Google Shape;4133;p371">
            <a:extLst>
              <a:ext uri="{FF2B5EF4-FFF2-40B4-BE49-F238E27FC236}">
                <a16:creationId xmlns:a16="http://schemas.microsoft.com/office/drawing/2014/main" id="{76B83ACA-8A63-E42B-78FC-316EABF22AC0}"/>
              </a:ext>
            </a:extLst>
          </p:cNvPr>
          <p:cNvSpPr txBox="1"/>
          <p:nvPr/>
        </p:nvSpPr>
        <p:spPr>
          <a:xfrm>
            <a:off x="609600" y="1283125"/>
            <a:ext cx="3646181" cy="381000"/>
          </a:xfrm>
          <a:prstGeom prst="rect">
            <a:avLst/>
          </a:prstGeom>
          <a:noFill/>
          <a:ln>
            <a:noFill/>
          </a:ln>
        </p:spPr>
        <p:txBody>
          <a:bodyPr spcFirstLastPara="1" wrap="square" lIns="91425" tIns="91425" rIns="91425" bIns="91425" anchor="t" anchorCtr="0">
            <a:noAutofit/>
          </a:bodyPr>
          <a:lstStyle/>
          <a:p>
            <a:pPr marL="139700" algn="ctr">
              <a:buSzPts val="1400"/>
            </a:pPr>
            <a:r>
              <a:rPr lang="en-CA" b="1">
                <a:solidFill>
                  <a:schemeClr val="bg2"/>
                </a:solidFill>
                <a:latin typeface="Proxima Nova"/>
                <a:ea typeface="Proxima Nova"/>
                <a:cs typeface="Proxima Nova"/>
                <a:sym typeface="Proxima Nova"/>
              </a:rPr>
              <a:t>Service</a:t>
            </a:r>
            <a:endParaRPr b="1">
              <a:solidFill>
                <a:schemeClr val="bg2"/>
              </a:solidFill>
              <a:latin typeface="Proxima Nova"/>
              <a:ea typeface="Proxima Nova"/>
              <a:cs typeface="Proxima Nova"/>
              <a:sym typeface="Proxima Nova"/>
            </a:endParaRPr>
          </a:p>
        </p:txBody>
      </p:sp>
      <p:sp>
        <p:nvSpPr>
          <p:cNvPr id="9" name="Google Shape;4133;p371">
            <a:extLst>
              <a:ext uri="{FF2B5EF4-FFF2-40B4-BE49-F238E27FC236}">
                <a16:creationId xmlns:a16="http://schemas.microsoft.com/office/drawing/2014/main" id="{D31C3842-83E6-7232-C782-CF5846D564CA}"/>
              </a:ext>
            </a:extLst>
          </p:cNvPr>
          <p:cNvSpPr txBox="1"/>
          <p:nvPr/>
        </p:nvSpPr>
        <p:spPr>
          <a:xfrm>
            <a:off x="7936189" y="1030135"/>
            <a:ext cx="3624580" cy="472326"/>
          </a:xfrm>
          <a:prstGeom prst="rect">
            <a:avLst/>
          </a:prstGeom>
          <a:noFill/>
          <a:ln>
            <a:noFill/>
          </a:ln>
        </p:spPr>
        <p:txBody>
          <a:bodyPr spcFirstLastPara="1" wrap="square" lIns="91425" tIns="91425" rIns="91425" bIns="91425" anchor="t" anchorCtr="0">
            <a:noAutofit/>
          </a:bodyPr>
          <a:lstStyle/>
          <a:p>
            <a:pPr marL="139700" algn="ctr">
              <a:buSzPts val="1400"/>
            </a:pPr>
            <a:r>
              <a:rPr lang="en-CA" b="1">
                <a:solidFill>
                  <a:schemeClr val="bg2"/>
                </a:solidFill>
                <a:ea typeface="Proxima Nova"/>
                <a:cs typeface="Proxima Nova"/>
                <a:sym typeface="Proxima Nova"/>
              </a:rPr>
              <a:t>Configuration Storage Backend</a:t>
            </a:r>
            <a:endParaRPr b="1">
              <a:solidFill>
                <a:schemeClr val="bg2"/>
              </a:solidFill>
              <a:ea typeface="Proxima Nova"/>
              <a:cs typeface="Proxima Nova"/>
              <a:sym typeface="Proxima Nova"/>
            </a:endParaRPr>
          </a:p>
        </p:txBody>
      </p:sp>
      <p:sp>
        <p:nvSpPr>
          <p:cNvPr id="2" name="Footer Placeholder 1">
            <a:extLst>
              <a:ext uri="{FF2B5EF4-FFF2-40B4-BE49-F238E27FC236}">
                <a16:creationId xmlns:a16="http://schemas.microsoft.com/office/drawing/2014/main" id="{A54AC92D-AEDC-4CFF-E4FE-82E2716D0FFD}"/>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3" name="Slide Number Placeholder 2">
            <a:extLst>
              <a:ext uri="{FF2B5EF4-FFF2-40B4-BE49-F238E27FC236}">
                <a16:creationId xmlns:a16="http://schemas.microsoft.com/office/drawing/2014/main" id="{B8166C01-43F2-CF80-A3A1-72B1D93D9052}"/>
              </a:ext>
            </a:extLst>
          </p:cNvPr>
          <p:cNvSpPr>
            <a:spLocks noGrp="1"/>
          </p:cNvSpPr>
          <p:nvPr>
            <p:ph type="sldNum" idx="10"/>
          </p:nvPr>
        </p:nvSpPr>
        <p:spPr/>
        <p:txBody>
          <a:bodyPr/>
          <a:lstStyle/>
          <a:p>
            <a:fld id="{3BD295A3-96FB-4E80-91AF-4225D266C57B}" type="slidenum">
              <a:rPr lang="en-US" smtClean="0">
                <a:solidFill>
                  <a:schemeClr val="tx1"/>
                </a:solidFill>
              </a:rPr>
              <a:t>23</a:t>
            </a:fld>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5"/>
        <p:cNvGrpSpPr/>
        <p:nvPr/>
      </p:nvGrpSpPr>
      <p:grpSpPr>
        <a:xfrm>
          <a:off x="0" y="0"/>
          <a:ext cx="0" cy="0"/>
          <a:chOff x="0" y="0"/>
          <a:chExt cx="0" cy="0"/>
        </a:xfrm>
      </p:grpSpPr>
      <p:sp>
        <p:nvSpPr>
          <p:cNvPr id="4146" name="Google Shape;4146;p372"/>
          <p:cNvSpPr txBox="1">
            <a:spLocks noGrp="1"/>
          </p:cNvSpPr>
          <p:nvPr>
            <p:ph type="title"/>
          </p:nvPr>
        </p:nvSpPr>
        <p:spPr>
          <a:xfrm>
            <a:off x="609600" y="239825"/>
            <a:ext cx="10972801" cy="547577"/>
          </a:xfrm>
          <a:prstGeom prst="rect">
            <a:avLst/>
          </a:prstGeom>
        </p:spPr>
        <p:txBody>
          <a:bodyPr spcFirstLastPara="1" vert="horz" wrap="square" lIns="0" tIns="0" rIns="0" bIns="0" rtlCol="0" anchor="b" anchorCtr="0">
            <a:noAutofit/>
          </a:bodyPr>
          <a:lstStyle/>
          <a:p>
            <a:r>
              <a:rPr lang="en-US"/>
              <a:t>Spring Cloud Config Features</a:t>
            </a:r>
            <a:endParaRPr/>
          </a:p>
        </p:txBody>
      </p:sp>
      <p:sp>
        <p:nvSpPr>
          <p:cNvPr id="4147" name="Google Shape;4147;p372"/>
          <p:cNvSpPr txBox="1">
            <a:spLocks noGrp="1"/>
          </p:cNvSpPr>
          <p:nvPr>
            <p:ph type="body" idx="4294967295"/>
          </p:nvPr>
        </p:nvSpPr>
        <p:spPr>
          <a:xfrm>
            <a:off x="609600" y="1117600"/>
            <a:ext cx="6407150" cy="1682750"/>
          </a:xfrm>
          <a:prstGeom prst="rect">
            <a:avLst/>
          </a:prstGeom>
        </p:spPr>
        <p:txBody>
          <a:bodyPr spcFirstLastPara="1" vert="horz" wrap="square" lIns="0" tIns="0" rIns="0" bIns="0" rtlCol="0" anchor="t" anchorCtr="0">
            <a:noAutofit/>
          </a:bodyPr>
          <a:lstStyle/>
          <a:p>
            <a:pPr marL="285750" indent="-285750">
              <a:lnSpc>
                <a:spcPct val="110000"/>
              </a:lnSpc>
              <a:spcBef>
                <a:spcPts val="0"/>
              </a:spcBef>
              <a:buClr>
                <a:srgbClr val="00253E"/>
              </a:buClr>
              <a:buFont typeface="Arial" panose="020B0604020202020204" pitchFamily="34" charset="0"/>
              <a:buChar char="•"/>
            </a:pPr>
            <a:r>
              <a:rPr lang="en-US" sz="1800"/>
              <a:t>Centralized Configuration Server</a:t>
            </a:r>
            <a:endParaRPr sz="1800"/>
          </a:p>
          <a:p>
            <a:pPr marL="285750" indent="-285750">
              <a:lnSpc>
                <a:spcPct val="110000"/>
              </a:lnSpc>
              <a:spcBef>
                <a:spcPts val="0"/>
              </a:spcBef>
              <a:buClr>
                <a:srgbClr val="00253E"/>
              </a:buClr>
              <a:buFont typeface="Arial" panose="020B0604020202020204" pitchFamily="34" charset="0"/>
              <a:buChar char="•"/>
            </a:pPr>
            <a:r>
              <a:rPr lang="en-US" sz="1800"/>
              <a:t>Pluggable Backend Configuration Storage Model </a:t>
            </a:r>
            <a:endParaRPr sz="1800"/>
          </a:p>
          <a:p>
            <a:pPr marL="285750" indent="-285750">
              <a:lnSpc>
                <a:spcPct val="110000"/>
              </a:lnSpc>
              <a:spcBef>
                <a:spcPts val="0"/>
              </a:spcBef>
              <a:buClr>
                <a:srgbClr val="00253E"/>
              </a:buClr>
              <a:buFont typeface="Arial" panose="020B0604020202020204" pitchFamily="34" charset="0"/>
              <a:buChar char="•"/>
            </a:pPr>
            <a:r>
              <a:rPr lang="en-US" sz="1800"/>
              <a:t>Encryption and Decryption of config values</a:t>
            </a:r>
            <a:endParaRPr sz="1800"/>
          </a:p>
          <a:p>
            <a:pPr marL="285750" indent="-285750">
              <a:lnSpc>
                <a:spcPct val="110000"/>
              </a:lnSpc>
              <a:spcBef>
                <a:spcPts val="0"/>
              </a:spcBef>
              <a:buClr>
                <a:srgbClr val="00253E"/>
              </a:buClr>
              <a:buFont typeface="Arial" panose="020B0604020202020204" pitchFamily="34" charset="0"/>
              <a:buChar char="•"/>
            </a:pPr>
            <a:r>
              <a:rPr lang="en-US" sz="1800"/>
              <a:t>Push Notifications with Spring Cloud Bus </a:t>
            </a:r>
            <a:endParaRPr sz="1800"/>
          </a:p>
          <a:p>
            <a:pPr marL="285750" indent="-285750">
              <a:lnSpc>
                <a:spcPct val="110000"/>
              </a:lnSpc>
              <a:spcBef>
                <a:spcPts val="0"/>
              </a:spcBef>
              <a:buClr>
                <a:srgbClr val="00253E"/>
              </a:buClr>
              <a:buFont typeface="Arial" panose="020B0604020202020204" pitchFamily="34" charset="0"/>
              <a:buChar char="•"/>
            </a:pPr>
            <a:r>
              <a:rPr lang="en-US" sz="1800"/>
              <a:t>Serve out text files with interpolation </a:t>
            </a:r>
            <a:endParaRPr/>
          </a:p>
        </p:txBody>
      </p:sp>
      <p:sp>
        <p:nvSpPr>
          <p:cNvPr id="2" name="Slide Number Placeholder 1">
            <a:extLst>
              <a:ext uri="{FF2B5EF4-FFF2-40B4-BE49-F238E27FC236}">
                <a16:creationId xmlns:a16="http://schemas.microsoft.com/office/drawing/2014/main" id="{02EAD05E-3D2C-1815-AE07-4E7A9096D8FC}"/>
              </a:ext>
            </a:extLst>
          </p:cNvPr>
          <p:cNvSpPr>
            <a:spLocks noGrp="1"/>
          </p:cNvSpPr>
          <p:nvPr>
            <p:ph type="sldNum" idx="10"/>
          </p:nvPr>
        </p:nvSpPr>
        <p:spPr/>
        <p:txBody>
          <a:bodyPr/>
          <a:lstStyle/>
          <a:p>
            <a:fld id="{3BD295A3-96FB-4E80-91AF-4225D266C57B}" type="slidenum">
              <a:rPr lang="en-US" smtClean="0"/>
              <a:pPr/>
              <a:t>24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1"/>
        <p:cNvGrpSpPr/>
        <p:nvPr/>
      </p:nvGrpSpPr>
      <p:grpSpPr>
        <a:xfrm>
          <a:off x="0" y="0"/>
          <a:ext cx="0" cy="0"/>
          <a:chOff x="0" y="0"/>
          <a:chExt cx="0" cy="0"/>
        </a:xfrm>
      </p:grpSpPr>
      <p:sp>
        <p:nvSpPr>
          <p:cNvPr id="4154" name="Google Shape;4154;p373"/>
          <p:cNvSpPr txBox="1">
            <a:spLocks noGrp="1"/>
          </p:cNvSpPr>
          <p:nvPr>
            <p:ph type="body" sz="quarter" idx="17"/>
          </p:nvPr>
        </p:nvSpPr>
        <p:spPr>
          <a:prstGeom prst="rect">
            <a:avLst/>
          </a:prstGeom>
          <a:noFill/>
          <a:ln>
            <a:noFill/>
          </a:ln>
        </p:spPr>
        <p:txBody>
          <a:bodyPr spcFirstLastPara="1" vert="horz" wrap="square" lIns="0" tIns="0" rIns="0" bIns="0" rtlCol="0" anchor="t" anchorCtr="0">
            <a:normAutofit/>
          </a:bodyPr>
          <a:lstStyle/>
          <a:p>
            <a:pPr marL="0" indent="0">
              <a:spcBef>
                <a:spcPts val="1800"/>
              </a:spcBef>
              <a:buSzPct val="74070"/>
              <a:buNone/>
            </a:pPr>
            <a:r>
              <a:rPr lang="en-US" sz="2000" b="1"/>
              <a:t>Pros</a:t>
            </a:r>
            <a:endParaRPr sz="2000"/>
          </a:p>
        </p:txBody>
      </p:sp>
      <p:sp>
        <p:nvSpPr>
          <p:cNvPr id="3" name="Content Placeholder 2">
            <a:extLst>
              <a:ext uri="{FF2B5EF4-FFF2-40B4-BE49-F238E27FC236}">
                <a16:creationId xmlns:a16="http://schemas.microsoft.com/office/drawing/2014/main" id="{9A994924-E20E-5EBC-91D9-EB2E0E411C50}"/>
              </a:ext>
            </a:extLst>
          </p:cNvPr>
          <p:cNvSpPr>
            <a:spLocks noGrp="1"/>
          </p:cNvSpPr>
          <p:nvPr>
            <p:ph sz="quarter" idx="14"/>
          </p:nvPr>
        </p:nvSpPr>
        <p:spPr>
          <a:xfrm>
            <a:off x="609600" y="2621023"/>
            <a:ext cx="6394450" cy="3544027"/>
          </a:xfrm>
        </p:spPr>
        <p:txBody>
          <a:bodyPr/>
          <a:lstStyle/>
          <a:p>
            <a:pPr marL="285750" indent="-283464">
              <a:spcBef>
                <a:spcPts val="1200"/>
              </a:spcBef>
              <a:buSzPct val="90000"/>
              <a:buFont typeface="Arial"/>
              <a:buChar char="•"/>
            </a:pPr>
            <a:r>
              <a:rPr lang="en-US" sz="1400"/>
              <a:t>Has versioned/audited history of configuration settings. </a:t>
            </a:r>
          </a:p>
          <a:p>
            <a:pPr marL="285750" indent="-283464">
              <a:spcBef>
                <a:spcPts val="1200"/>
              </a:spcBef>
              <a:buSzPct val="100000"/>
              <a:buFont typeface="Arial"/>
              <a:buChar char="•"/>
            </a:pPr>
            <a:r>
              <a:rPr lang="en-US" sz="1400"/>
              <a:t>Pluggable external stores (vault, </a:t>
            </a:r>
            <a:r>
              <a:rPr lang="en-US" sz="1400" err="1"/>
              <a:t>sqldb</a:t>
            </a:r>
            <a:r>
              <a:rPr lang="en-US" sz="1400"/>
              <a:t>, other config servers).</a:t>
            </a:r>
          </a:p>
          <a:p>
            <a:pPr marL="285750" indent="-283464">
              <a:spcBef>
                <a:spcPts val="1200"/>
              </a:spcBef>
              <a:buSzPct val="100000"/>
              <a:buFont typeface="Arial"/>
              <a:buChar char="•"/>
            </a:pPr>
            <a:r>
              <a:rPr lang="en-US" sz="1400"/>
              <a:t>Runs locally; no developer desktop directly from IDE.</a:t>
            </a:r>
          </a:p>
          <a:p>
            <a:pPr marL="285750" indent="-283464">
              <a:spcBef>
                <a:spcPts val="1200"/>
              </a:spcBef>
              <a:buSzPct val="100000"/>
              <a:buFont typeface="Arial"/>
              <a:buChar char="•"/>
            </a:pPr>
            <a:r>
              <a:rPr lang="en-US" sz="1400"/>
              <a:t>Does not depend on Kubernetes; developer does not need to know anything about K8S to use config server.</a:t>
            </a:r>
          </a:p>
          <a:p>
            <a:pPr marL="285750" indent="-283464">
              <a:spcBef>
                <a:spcPts val="1200"/>
              </a:spcBef>
              <a:buSzPct val="100000"/>
              <a:buFont typeface="Arial"/>
              <a:buChar char="•"/>
            </a:pPr>
            <a:r>
              <a:rPr lang="en-US" sz="1400"/>
              <a:t>Store configurations for multiple apps in one config server. </a:t>
            </a:r>
          </a:p>
          <a:p>
            <a:pPr marL="285750" indent="-283464">
              <a:spcBef>
                <a:spcPts val="1200"/>
              </a:spcBef>
              <a:buSzPct val="100000"/>
              <a:buFont typeface="Arial"/>
              <a:buChar char="•"/>
            </a:pPr>
            <a:r>
              <a:rPr lang="en-US" sz="1400"/>
              <a:t>Config is backed up outside of Kubernetes cluster. </a:t>
            </a:r>
          </a:p>
          <a:p>
            <a:pPr marL="285750" indent="-283464">
              <a:spcBef>
                <a:spcPts val="1200"/>
              </a:spcBef>
              <a:buSzPct val="100000"/>
              <a:buFont typeface="Arial"/>
              <a:buChar char="•"/>
            </a:pPr>
            <a:r>
              <a:rPr lang="en-US" sz="1400"/>
              <a:t>Defines a hierarchy of property sources; allows extraction into a common property file in the config server.</a:t>
            </a:r>
          </a:p>
          <a:p>
            <a:pPr marL="285750" indent="-283464">
              <a:spcBef>
                <a:spcPts val="1200"/>
              </a:spcBef>
              <a:buSzPct val="100000"/>
              <a:buFont typeface="Arial"/>
              <a:buChar char="•"/>
            </a:pPr>
            <a:r>
              <a:rPr lang="en-US" sz="1400"/>
              <a:t>Can be used outside of K8S or in a multi-cluster configuration. </a:t>
            </a:r>
          </a:p>
          <a:p>
            <a:endParaRPr lang="en-US" sz="1400"/>
          </a:p>
        </p:txBody>
      </p:sp>
      <p:sp>
        <p:nvSpPr>
          <p:cNvPr id="4155" name="Google Shape;4155;p373"/>
          <p:cNvSpPr txBox="1">
            <a:spLocks noGrp="1"/>
          </p:cNvSpPr>
          <p:nvPr>
            <p:ph type="body" sz="quarter" idx="18"/>
          </p:nvPr>
        </p:nvSpPr>
        <p:spPr>
          <a:xfrm>
            <a:off x="7931149" y="1600202"/>
            <a:ext cx="3651251" cy="914398"/>
          </a:xfrm>
          <a:prstGeom prst="rect">
            <a:avLst/>
          </a:prstGeom>
          <a:noFill/>
          <a:ln>
            <a:noFill/>
          </a:ln>
        </p:spPr>
        <p:txBody>
          <a:bodyPr spcFirstLastPara="1" vert="horz" wrap="square" lIns="0" tIns="0" rIns="594350" bIns="0" rtlCol="0" anchor="t" anchorCtr="0">
            <a:normAutofit/>
          </a:bodyPr>
          <a:lstStyle/>
          <a:p>
            <a:pPr marL="0" indent="0">
              <a:spcBef>
                <a:spcPts val="1800"/>
              </a:spcBef>
              <a:buSzPct val="74070"/>
              <a:buNone/>
            </a:pPr>
            <a:r>
              <a:rPr lang="en-US" sz="2000" b="1">
                <a:solidFill>
                  <a:schemeClr val="accent5">
                    <a:lumMod val="75000"/>
                  </a:schemeClr>
                </a:solidFill>
              </a:rPr>
              <a:t>Cons</a:t>
            </a:r>
            <a:endParaRPr sz="2000" b="1">
              <a:solidFill>
                <a:schemeClr val="accent5">
                  <a:lumMod val="75000"/>
                </a:schemeClr>
              </a:solidFill>
            </a:endParaRPr>
          </a:p>
        </p:txBody>
      </p:sp>
      <p:sp>
        <p:nvSpPr>
          <p:cNvPr id="4" name="Content Placeholder 3">
            <a:extLst>
              <a:ext uri="{FF2B5EF4-FFF2-40B4-BE49-F238E27FC236}">
                <a16:creationId xmlns:a16="http://schemas.microsoft.com/office/drawing/2014/main" id="{3ACFE554-9934-6217-828D-4F90206450FE}"/>
              </a:ext>
            </a:extLst>
          </p:cNvPr>
          <p:cNvSpPr>
            <a:spLocks noGrp="1"/>
          </p:cNvSpPr>
          <p:nvPr>
            <p:ph sz="quarter" idx="16"/>
          </p:nvPr>
        </p:nvSpPr>
        <p:spPr>
          <a:xfrm>
            <a:off x="7931150" y="2621280"/>
            <a:ext cx="3651251" cy="3575124"/>
          </a:xfrm>
        </p:spPr>
        <p:txBody>
          <a:bodyPr/>
          <a:lstStyle/>
          <a:p>
            <a:pPr marL="285750" indent="-283464">
              <a:spcBef>
                <a:spcPts val="1200"/>
              </a:spcBef>
              <a:buSzPct val="100000"/>
              <a:buFont typeface="Arial"/>
              <a:buChar char="•"/>
            </a:pPr>
            <a:r>
              <a:rPr lang="en-US" sz="1400"/>
              <a:t>Application can’t start up if config server is down. </a:t>
            </a:r>
          </a:p>
          <a:p>
            <a:pPr marL="285750" indent="-283464">
              <a:spcBef>
                <a:spcPts val="1200"/>
              </a:spcBef>
              <a:buSzPct val="100000"/>
              <a:buFont typeface="Arial"/>
              <a:buChar char="•"/>
            </a:pPr>
            <a:r>
              <a:rPr lang="en-US" sz="1400"/>
              <a:t>Application must understand the config server REST API or use a client library. </a:t>
            </a:r>
          </a:p>
          <a:p>
            <a:pPr marL="285750" indent="-283464">
              <a:spcBef>
                <a:spcPts val="1200"/>
              </a:spcBef>
              <a:buSzPct val="100000"/>
              <a:buFont typeface="Arial"/>
              <a:buChar char="•"/>
            </a:pPr>
            <a:r>
              <a:rPr lang="en-US" sz="1400"/>
              <a:t>Considered Java/Spring-centric by other language communities. </a:t>
            </a:r>
            <a:endParaRPr lang="en-US" sz="1400" b="1"/>
          </a:p>
          <a:p>
            <a:endParaRPr lang="en-US"/>
          </a:p>
        </p:txBody>
      </p:sp>
      <p:sp>
        <p:nvSpPr>
          <p:cNvPr id="4152" name="Google Shape;4152;p373"/>
          <p:cNvSpPr txBox="1">
            <a:spLocks noGrp="1"/>
          </p:cNvSpPr>
          <p:nvPr>
            <p:ph type="title"/>
          </p:nvPr>
        </p:nvSpPr>
        <p:spPr>
          <a:prstGeom prst="rect">
            <a:avLst/>
          </a:prstGeom>
          <a:noFill/>
          <a:ln>
            <a:noFill/>
          </a:ln>
        </p:spPr>
        <p:txBody>
          <a:bodyPr spcFirstLastPara="1" vert="horz" wrap="square" lIns="0" tIns="0" rIns="0" bIns="0" rtlCol="0" anchor="t" anchorCtr="0">
            <a:noAutofit/>
          </a:bodyPr>
          <a:lstStyle/>
          <a:p>
            <a:r>
              <a:rPr lang="en-US"/>
              <a:t>Spring Cloud Config Server Pros and Cons</a:t>
            </a:r>
            <a:endParaRPr/>
          </a:p>
        </p:txBody>
      </p:sp>
      <p:sp>
        <p:nvSpPr>
          <p:cNvPr id="5" name="Footer Placeholder 4">
            <a:extLst>
              <a:ext uri="{FF2B5EF4-FFF2-40B4-BE49-F238E27FC236}">
                <a16:creationId xmlns:a16="http://schemas.microsoft.com/office/drawing/2014/main" id="{C887BF01-35F5-96B6-ABF3-4BB1C502C980}"/>
              </a:ext>
            </a:extLst>
          </p:cNvPr>
          <p:cNvSpPr>
            <a:spLocks noGrp="1"/>
          </p:cNvSpPr>
          <p:nvPr>
            <p:ph type="ftr" sz="quarter" idx="19"/>
          </p:nvPr>
        </p:nvSpPr>
        <p:spPr/>
        <p:txBody>
          <a:bodyPr/>
          <a:lstStyle/>
          <a:p>
            <a:r>
              <a:rPr lang="en-US">
                <a:solidFill>
                  <a:schemeClr val="tx1"/>
                </a:solidFill>
              </a:rPr>
              <a:t>©2022 VMware, Inc. and Microsoft Corporation. All rights reserved.</a:t>
            </a:r>
          </a:p>
        </p:txBody>
      </p:sp>
      <p:sp>
        <p:nvSpPr>
          <p:cNvPr id="6" name="Slide Number Placeholder 5">
            <a:extLst>
              <a:ext uri="{FF2B5EF4-FFF2-40B4-BE49-F238E27FC236}">
                <a16:creationId xmlns:a16="http://schemas.microsoft.com/office/drawing/2014/main" id="{AFED2FDE-79A7-EA3C-CF2F-F8EAB5E1E4B9}"/>
              </a:ext>
            </a:extLst>
          </p:cNvPr>
          <p:cNvSpPr>
            <a:spLocks noGrp="1"/>
          </p:cNvSpPr>
          <p:nvPr>
            <p:ph type="sldNum" idx="20"/>
          </p:nvPr>
        </p:nvSpPr>
        <p:spPr/>
        <p:txBody>
          <a:bodyPr/>
          <a:lstStyle/>
          <a:p>
            <a:fld id="{3BD295A3-96FB-4E80-91AF-4225D266C57B}" type="slidenum">
              <a:rPr lang="en-US" smtClean="0">
                <a:solidFill>
                  <a:schemeClr val="tx1"/>
                </a:solidFill>
              </a:rPr>
              <a:t>25</a:t>
            </a:fld>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7"/>
        <p:cNvGrpSpPr/>
        <p:nvPr/>
      </p:nvGrpSpPr>
      <p:grpSpPr>
        <a:xfrm>
          <a:off x="0" y="0"/>
          <a:ext cx="0" cy="0"/>
          <a:chOff x="0" y="0"/>
          <a:chExt cx="0" cy="0"/>
        </a:xfrm>
      </p:grpSpPr>
      <p:sp>
        <p:nvSpPr>
          <p:cNvPr id="4101" name="Google Shape;4101;p369"/>
          <p:cNvSpPr txBox="1">
            <a:spLocks noGrp="1"/>
          </p:cNvSpPr>
          <p:nvPr>
            <p:ph sz="quarter" idx="16"/>
          </p:nvPr>
        </p:nvSpPr>
        <p:spPr>
          <a:prstGeom prst="rect">
            <a:avLst/>
          </a:prstGeom>
        </p:spPr>
        <p:txBody>
          <a:bodyPr spcFirstLastPara="1" vert="horz" wrap="square" lIns="640080" tIns="182880" rIns="91440" bIns="0" rtlCol="0" anchor="t" anchorCtr="0">
            <a:noAutofit/>
          </a:bodyPr>
          <a:lstStyle/>
          <a:p>
            <a:pPr marL="0" indent="0" algn="ctr">
              <a:buNone/>
            </a:pPr>
            <a:r>
              <a:rPr lang="en-US" sz="2000" b="1"/>
              <a:t>Secrets</a:t>
            </a:r>
            <a:endParaRPr sz="2000" b="1"/>
          </a:p>
          <a:p>
            <a:pPr marL="0" indent="0">
              <a:buNone/>
            </a:pPr>
            <a:r>
              <a:rPr lang="en-US" sz="1400" err="1"/>
              <a:t>kubectl</a:t>
            </a:r>
            <a:r>
              <a:rPr lang="en-US" sz="1400"/>
              <a:t> create secret generic my-secret --from-literal=key1=supersecret</a:t>
            </a:r>
            <a:endParaRPr sz="1400"/>
          </a:p>
          <a:p>
            <a:pPr marL="0" indent="0">
              <a:buNone/>
            </a:pPr>
            <a:r>
              <a:rPr lang="en-US" sz="1400"/>
              <a:t>--from-literal=key2=</a:t>
            </a:r>
            <a:r>
              <a:rPr lang="en-US" sz="1400" err="1"/>
              <a:t>topsecret</a:t>
            </a:r>
            <a:endParaRPr sz="1400"/>
          </a:p>
          <a:p>
            <a:pPr marL="0" indent="0">
              <a:buNone/>
            </a:pPr>
            <a:endParaRPr/>
          </a:p>
        </p:txBody>
      </p:sp>
      <p:sp>
        <p:nvSpPr>
          <p:cNvPr id="4099" name="Google Shape;4099;p369"/>
          <p:cNvSpPr txBox="1">
            <a:spLocks noGrp="1"/>
          </p:cNvSpPr>
          <p:nvPr>
            <p:ph sz="quarter" idx="14"/>
          </p:nvPr>
        </p:nvSpPr>
        <p:spPr>
          <a:prstGeom prst="rect">
            <a:avLst/>
          </a:prstGeom>
          <a:solidFill>
            <a:schemeClr val="tx2">
              <a:alpha val="50000"/>
            </a:schemeClr>
          </a:solidFill>
        </p:spPr>
        <p:txBody>
          <a:bodyPr spcFirstLastPara="1" vert="horz" wrap="square" lIns="594360" tIns="182880" rIns="0" bIns="0" rtlCol="0" anchor="t" anchorCtr="0">
            <a:noAutofit/>
          </a:bodyPr>
          <a:lstStyle/>
          <a:p>
            <a:pPr marL="0" indent="0" algn="ctr">
              <a:buNone/>
            </a:pPr>
            <a:r>
              <a:rPr lang="en-US" b="1">
                <a:solidFill>
                  <a:schemeClr val="bg2"/>
                </a:solidFill>
              </a:rPr>
              <a:t>ConfigMap</a:t>
            </a:r>
            <a:endParaRPr b="1">
              <a:solidFill>
                <a:schemeClr val="bg2"/>
              </a:solidFill>
            </a:endParaRPr>
          </a:p>
          <a:p>
            <a:pPr marL="0" indent="0">
              <a:spcBef>
                <a:spcPts val="0"/>
              </a:spcBef>
              <a:buNone/>
            </a:pPr>
            <a:r>
              <a:rPr lang="en-US" sz="1200" b="1" err="1">
                <a:solidFill>
                  <a:srgbClr val="008000"/>
                </a:solidFill>
                <a:highlight>
                  <a:srgbClr val="F8F8F8"/>
                </a:highlight>
                <a:latin typeface="Consolas"/>
                <a:ea typeface="Consolas"/>
                <a:cs typeface="Consolas"/>
                <a:sym typeface="Consolas"/>
              </a:rPr>
              <a:t>apiVersion</a:t>
            </a:r>
            <a:r>
              <a:rPr lang="en-US" sz="1200">
                <a:solidFill>
                  <a:srgbClr val="222222"/>
                </a:solidFill>
                <a:highlight>
                  <a:srgbClr val="F8F8F8"/>
                </a:highlight>
                <a:latin typeface="Consolas"/>
                <a:ea typeface="Consolas"/>
                <a:cs typeface="Consolas"/>
                <a:sym typeface="Consolas"/>
              </a:rPr>
              <a:t>:</a:t>
            </a:r>
            <a:r>
              <a:rPr lang="en-US" sz="1200">
                <a:solidFill>
                  <a:srgbClr val="BBBBBB"/>
                </a:solidFill>
                <a:highlight>
                  <a:srgbClr val="F8F8F8"/>
                </a:highlight>
                <a:latin typeface="Consolas"/>
                <a:ea typeface="Consolas"/>
                <a:cs typeface="Consolas"/>
                <a:sym typeface="Consolas"/>
              </a:rPr>
              <a:t> </a:t>
            </a:r>
            <a:r>
              <a:rPr lang="en-US" sz="1200">
                <a:solidFill>
                  <a:srgbClr val="222222"/>
                </a:solidFill>
                <a:highlight>
                  <a:srgbClr val="F8F8F8"/>
                </a:highlight>
                <a:latin typeface="Consolas"/>
                <a:ea typeface="Consolas"/>
                <a:cs typeface="Consolas"/>
                <a:sym typeface="Consolas"/>
              </a:rPr>
              <a:t>v1</a:t>
            </a: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b="1">
                <a:solidFill>
                  <a:srgbClr val="008000"/>
                </a:solidFill>
                <a:highlight>
                  <a:srgbClr val="F8F8F8"/>
                </a:highlight>
                <a:latin typeface="Consolas"/>
                <a:ea typeface="Consolas"/>
                <a:cs typeface="Consolas"/>
                <a:sym typeface="Consolas"/>
              </a:rPr>
              <a:t>kind</a:t>
            </a:r>
            <a:r>
              <a:rPr lang="en-US" sz="1200">
                <a:solidFill>
                  <a:srgbClr val="222222"/>
                </a:solidFill>
                <a:highlight>
                  <a:srgbClr val="F8F8F8"/>
                </a:highlight>
                <a:latin typeface="Consolas"/>
                <a:ea typeface="Consolas"/>
                <a:cs typeface="Consolas"/>
                <a:sym typeface="Consolas"/>
              </a:rPr>
              <a:t>:</a:t>
            </a:r>
            <a:r>
              <a:rPr lang="en-US" sz="1200">
                <a:solidFill>
                  <a:srgbClr val="BBBBBB"/>
                </a:solidFill>
                <a:highlight>
                  <a:srgbClr val="F8F8F8"/>
                </a:highlight>
                <a:latin typeface="Consolas"/>
                <a:ea typeface="Consolas"/>
                <a:cs typeface="Consolas"/>
                <a:sym typeface="Consolas"/>
              </a:rPr>
              <a:t> </a:t>
            </a:r>
            <a:r>
              <a:rPr lang="en-US" sz="1200">
                <a:solidFill>
                  <a:srgbClr val="222222"/>
                </a:solidFill>
                <a:highlight>
                  <a:srgbClr val="F8F8F8"/>
                </a:highlight>
                <a:latin typeface="Consolas"/>
                <a:ea typeface="Consolas"/>
                <a:cs typeface="Consolas"/>
                <a:sym typeface="Consolas"/>
              </a:rPr>
              <a:t>ConfigMap</a:t>
            </a: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b="1">
                <a:solidFill>
                  <a:srgbClr val="008000"/>
                </a:solidFill>
                <a:highlight>
                  <a:srgbClr val="F8F8F8"/>
                </a:highlight>
                <a:latin typeface="Consolas"/>
                <a:ea typeface="Consolas"/>
                <a:cs typeface="Consolas"/>
                <a:sym typeface="Consolas"/>
              </a:rPr>
              <a:t>metadata</a:t>
            </a:r>
            <a:r>
              <a:rPr lang="en-US" sz="1200">
                <a:solidFill>
                  <a:srgbClr val="222222"/>
                </a:solidFill>
                <a:highlight>
                  <a:srgbClr val="F8F8F8"/>
                </a:highlight>
                <a:latin typeface="Consolas"/>
                <a:ea typeface="Consolas"/>
                <a:cs typeface="Consolas"/>
                <a:sym typeface="Consolas"/>
              </a:rPr>
              <a:t>:</a:t>
            </a: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a:solidFill>
                  <a:srgbClr val="BBBBBB"/>
                </a:solidFill>
                <a:highlight>
                  <a:srgbClr val="F8F8F8"/>
                </a:highlight>
                <a:latin typeface="Consolas"/>
                <a:ea typeface="Consolas"/>
                <a:cs typeface="Consolas"/>
                <a:sym typeface="Consolas"/>
              </a:rPr>
              <a:t>  </a:t>
            </a:r>
            <a:r>
              <a:rPr lang="en-US" sz="1200" b="1">
                <a:solidFill>
                  <a:srgbClr val="008000"/>
                </a:solidFill>
                <a:highlight>
                  <a:srgbClr val="F8F8F8"/>
                </a:highlight>
                <a:latin typeface="Consolas"/>
                <a:ea typeface="Consolas"/>
                <a:cs typeface="Consolas"/>
                <a:sym typeface="Consolas"/>
              </a:rPr>
              <a:t>name</a:t>
            </a:r>
            <a:r>
              <a:rPr lang="en-US" sz="1200">
                <a:solidFill>
                  <a:srgbClr val="222222"/>
                </a:solidFill>
                <a:highlight>
                  <a:srgbClr val="F8F8F8"/>
                </a:highlight>
                <a:latin typeface="Consolas"/>
                <a:ea typeface="Consolas"/>
                <a:cs typeface="Consolas"/>
                <a:sym typeface="Consolas"/>
              </a:rPr>
              <a:t>:</a:t>
            </a:r>
            <a:r>
              <a:rPr lang="en-US" sz="1200">
                <a:solidFill>
                  <a:srgbClr val="BBBBBB"/>
                </a:solidFill>
                <a:highlight>
                  <a:srgbClr val="F8F8F8"/>
                </a:highlight>
                <a:latin typeface="Consolas"/>
                <a:ea typeface="Consolas"/>
                <a:cs typeface="Consolas"/>
                <a:sym typeface="Consolas"/>
              </a:rPr>
              <a:t> </a:t>
            </a:r>
            <a:r>
              <a:rPr lang="en-US" sz="1200">
                <a:solidFill>
                  <a:srgbClr val="222222"/>
                </a:solidFill>
                <a:highlight>
                  <a:srgbClr val="F8F8F8"/>
                </a:highlight>
                <a:latin typeface="Consolas"/>
                <a:ea typeface="Consolas"/>
                <a:cs typeface="Consolas"/>
                <a:sym typeface="Consolas"/>
              </a:rPr>
              <a:t>game-demo</a:t>
            </a: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b="1">
                <a:solidFill>
                  <a:srgbClr val="008000"/>
                </a:solidFill>
                <a:highlight>
                  <a:srgbClr val="F8F8F8"/>
                </a:highlight>
                <a:latin typeface="Consolas"/>
                <a:ea typeface="Consolas"/>
                <a:cs typeface="Consolas"/>
                <a:sym typeface="Consolas"/>
              </a:rPr>
              <a:t>data</a:t>
            </a:r>
            <a:r>
              <a:rPr lang="en-US" sz="1200">
                <a:solidFill>
                  <a:srgbClr val="222222"/>
                </a:solidFill>
                <a:highlight>
                  <a:srgbClr val="F8F8F8"/>
                </a:highlight>
                <a:latin typeface="Consolas"/>
                <a:ea typeface="Consolas"/>
                <a:cs typeface="Consolas"/>
                <a:sym typeface="Consolas"/>
              </a:rPr>
              <a:t>:</a:t>
            </a: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a:solidFill>
                  <a:srgbClr val="BBBBBB"/>
                </a:solidFill>
                <a:highlight>
                  <a:srgbClr val="F8F8F8"/>
                </a:highlight>
                <a:latin typeface="Consolas"/>
                <a:ea typeface="Consolas"/>
                <a:cs typeface="Consolas"/>
                <a:sym typeface="Consolas"/>
              </a:rPr>
              <a:t>  </a:t>
            </a:r>
            <a:r>
              <a:rPr lang="en-US" sz="1200" i="1">
                <a:solidFill>
                  <a:srgbClr val="008800"/>
                </a:solidFill>
                <a:highlight>
                  <a:srgbClr val="F8F8F8"/>
                </a:highlight>
                <a:latin typeface="Consolas"/>
                <a:ea typeface="Consolas"/>
                <a:cs typeface="Consolas"/>
                <a:sym typeface="Consolas"/>
              </a:rPr>
              <a:t># property-like keys; each key maps to a simple value</a:t>
            </a: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a:solidFill>
                  <a:srgbClr val="BBBBBB"/>
                </a:solidFill>
                <a:highlight>
                  <a:srgbClr val="F8F8F8"/>
                </a:highlight>
                <a:latin typeface="Consolas"/>
                <a:ea typeface="Consolas"/>
                <a:cs typeface="Consolas"/>
                <a:sym typeface="Consolas"/>
              </a:rPr>
              <a:t>  </a:t>
            </a:r>
            <a:r>
              <a:rPr lang="en-US" sz="1200" b="1" err="1">
                <a:solidFill>
                  <a:srgbClr val="008000"/>
                </a:solidFill>
                <a:highlight>
                  <a:srgbClr val="F8F8F8"/>
                </a:highlight>
                <a:latin typeface="Consolas"/>
                <a:ea typeface="Consolas"/>
                <a:cs typeface="Consolas"/>
                <a:sym typeface="Consolas"/>
              </a:rPr>
              <a:t>player_initial_lives</a:t>
            </a:r>
            <a:r>
              <a:rPr lang="en-US" sz="1200">
                <a:solidFill>
                  <a:srgbClr val="222222"/>
                </a:solidFill>
                <a:highlight>
                  <a:srgbClr val="F8F8F8"/>
                </a:highlight>
                <a:latin typeface="Consolas"/>
                <a:ea typeface="Consolas"/>
                <a:cs typeface="Consolas"/>
                <a:sym typeface="Consolas"/>
              </a:rPr>
              <a:t>:</a:t>
            </a:r>
            <a:r>
              <a:rPr lang="en-US" sz="1200">
                <a:solidFill>
                  <a:srgbClr val="BBBBBB"/>
                </a:solidFill>
                <a:highlight>
                  <a:srgbClr val="F8F8F8"/>
                </a:highlight>
                <a:latin typeface="Consolas"/>
                <a:ea typeface="Consolas"/>
                <a:cs typeface="Consolas"/>
                <a:sym typeface="Consolas"/>
              </a:rPr>
              <a:t> </a:t>
            </a:r>
            <a:r>
              <a:rPr lang="en-US" sz="1200">
                <a:solidFill>
                  <a:srgbClr val="BB4444"/>
                </a:solidFill>
                <a:highlight>
                  <a:srgbClr val="F8F8F8"/>
                </a:highlight>
                <a:latin typeface="Consolas"/>
                <a:ea typeface="Consolas"/>
                <a:cs typeface="Consolas"/>
                <a:sym typeface="Consolas"/>
              </a:rPr>
              <a:t>"3"</a:t>
            </a: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a:solidFill>
                  <a:srgbClr val="BBBBBB"/>
                </a:solidFill>
                <a:highlight>
                  <a:srgbClr val="F8F8F8"/>
                </a:highlight>
                <a:latin typeface="Consolas"/>
                <a:ea typeface="Consolas"/>
                <a:cs typeface="Consolas"/>
                <a:sym typeface="Consolas"/>
              </a:rPr>
              <a:t>  </a:t>
            </a:r>
            <a:r>
              <a:rPr lang="en-US" sz="1200" b="1" err="1">
                <a:solidFill>
                  <a:srgbClr val="008000"/>
                </a:solidFill>
                <a:highlight>
                  <a:srgbClr val="F8F8F8"/>
                </a:highlight>
                <a:latin typeface="Consolas"/>
                <a:ea typeface="Consolas"/>
                <a:cs typeface="Consolas"/>
                <a:sym typeface="Consolas"/>
              </a:rPr>
              <a:t>ui_properties_file_name</a:t>
            </a:r>
            <a:r>
              <a:rPr lang="en-US" sz="1200">
                <a:solidFill>
                  <a:srgbClr val="222222"/>
                </a:solidFill>
                <a:highlight>
                  <a:srgbClr val="F8F8F8"/>
                </a:highlight>
                <a:latin typeface="Consolas"/>
                <a:ea typeface="Consolas"/>
                <a:cs typeface="Consolas"/>
                <a:sym typeface="Consolas"/>
              </a:rPr>
              <a:t>:</a:t>
            </a:r>
            <a:r>
              <a:rPr lang="en-US" sz="1200">
                <a:solidFill>
                  <a:srgbClr val="BBBBBB"/>
                </a:solidFill>
                <a:highlight>
                  <a:srgbClr val="F8F8F8"/>
                </a:highlight>
                <a:latin typeface="Consolas"/>
                <a:ea typeface="Consolas"/>
                <a:cs typeface="Consolas"/>
                <a:sym typeface="Consolas"/>
              </a:rPr>
              <a:t> </a:t>
            </a:r>
            <a:r>
              <a:rPr lang="en-US" sz="1200">
                <a:solidFill>
                  <a:srgbClr val="BB4444"/>
                </a:solidFill>
                <a:highlight>
                  <a:srgbClr val="F8F8F8"/>
                </a:highlight>
                <a:latin typeface="Consolas"/>
                <a:ea typeface="Consolas"/>
                <a:cs typeface="Consolas"/>
                <a:sym typeface="Consolas"/>
              </a:rPr>
              <a:t>"user-</a:t>
            </a:r>
            <a:r>
              <a:rPr lang="en-US" sz="1200" err="1">
                <a:solidFill>
                  <a:srgbClr val="BB4444"/>
                </a:solidFill>
                <a:highlight>
                  <a:srgbClr val="F8F8F8"/>
                </a:highlight>
                <a:latin typeface="Consolas"/>
                <a:ea typeface="Consolas"/>
                <a:cs typeface="Consolas"/>
                <a:sym typeface="Consolas"/>
              </a:rPr>
              <a:t>interface.properties</a:t>
            </a:r>
            <a:r>
              <a:rPr lang="en-US" sz="1200">
                <a:solidFill>
                  <a:srgbClr val="BB4444"/>
                </a:solidFill>
                <a:highlight>
                  <a:srgbClr val="F8F8F8"/>
                </a:highlight>
                <a:latin typeface="Consolas"/>
                <a:ea typeface="Consolas"/>
                <a:cs typeface="Consolas"/>
                <a:sym typeface="Consolas"/>
              </a:rPr>
              <a:t>"</a:t>
            </a:r>
            <a:endParaRPr sz="1200">
              <a:solidFill>
                <a:srgbClr val="BBBBBB"/>
              </a:solidFill>
              <a:highlight>
                <a:srgbClr val="F8F8F8"/>
              </a:highlight>
              <a:latin typeface="Consolas"/>
              <a:ea typeface="Consolas"/>
              <a:cs typeface="Consolas"/>
              <a:sym typeface="Consolas"/>
            </a:endParaRPr>
          </a:p>
          <a:p>
            <a:pPr marL="0" indent="0">
              <a:buNone/>
            </a:pP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a:solidFill>
                  <a:srgbClr val="BBBBBB"/>
                </a:solidFill>
                <a:highlight>
                  <a:srgbClr val="F8F8F8"/>
                </a:highlight>
                <a:latin typeface="Consolas"/>
                <a:ea typeface="Consolas"/>
                <a:cs typeface="Consolas"/>
                <a:sym typeface="Consolas"/>
              </a:rPr>
              <a:t>  </a:t>
            </a:r>
            <a:r>
              <a:rPr lang="en-US" sz="1200" i="1">
                <a:solidFill>
                  <a:srgbClr val="008800"/>
                </a:solidFill>
                <a:highlight>
                  <a:srgbClr val="F8F8F8"/>
                </a:highlight>
                <a:latin typeface="Consolas"/>
                <a:ea typeface="Consolas"/>
                <a:cs typeface="Consolas"/>
                <a:sym typeface="Consolas"/>
              </a:rPr>
              <a:t># file-like keys</a:t>
            </a: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a:solidFill>
                  <a:srgbClr val="BBBBBB"/>
                </a:solidFill>
                <a:highlight>
                  <a:srgbClr val="F8F8F8"/>
                </a:highlight>
                <a:latin typeface="Consolas"/>
                <a:ea typeface="Consolas"/>
                <a:cs typeface="Consolas"/>
                <a:sym typeface="Consolas"/>
              </a:rPr>
              <a:t>  </a:t>
            </a:r>
            <a:r>
              <a:rPr lang="en-US" sz="1200" b="1" err="1">
                <a:solidFill>
                  <a:srgbClr val="008000"/>
                </a:solidFill>
                <a:highlight>
                  <a:srgbClr val="F8F8F8"/>
                </a:highlight>
                <a:latin typeface="Consolas"/>
                <a:ea typeface="Consolas"/>
                <a:cs typeface="Consolas"/>
                <a:sym typeface="Consolas"/>
              </a:rPr>
              <a:t>game.properties</a:t>
            </a:r>
            <a:r>
              <a:rPr lang="en-US" sz="1200">
                <a:solidFill>
                  <a:srgbClr val="222222"/>
                </a:solidFill>
                <a:highlight>
                  <a:srgbClr val="F8F8F8"/>
                </a:highlight>
                <a:latin typeface="Consolas"/>
                <a:ea typeface="Consolas"/>
                <a:cs typeface="Consolas"/>
                <a:sym typeface="Consolas"/>
              </a:rPr>
              <a:t>:</a:t>
            </a:r>
            <a:r>
              <a:rPr lang="en-US" sz="1200">
                <a:solidFill>
                  <a:srgbClr val="BBBBBB"/>
                </a:solidFill>
                <a:highlight>
                  <a:srgbClr val="F8F8F8"/>
                </a:highlight>
                <a:latin typeface="Consolas"/>
                <a:ea typeface="Consolas"/>
                <a:cs typeface="Consolas"/>
                <a:sym typeface="Consolas"/>
              </a:rPr>
              <a:t> </a:t>
            </a:r>
            <a:r>
              <a:rPr lang="en-US" sz="1200">
                <a:solidFill>
                  <a:srgbClr val="222222"/>
                </a:solidFill>
                <a:highlight>
                  <a:srgbClr val="F8F8F8"/>
                </a:highlight>
                <a:latin typeface="Consolas"/>
                <a:ea typeface="Consolas"/>
                <a:cs typeface="Consolas"/>
                <a:sym typeface="Consolas"/>
              </a:rPr>
              <a:t>|</a:t>
            </a:r>
            <a:endParaRPr sz="1200" i="1">
              <a:solidFill>
                <a:srgbClr val="BB4444"/>
              </a:solidFill>
              <a:highlight>
                <a:srgbClr val="F8F8F8"/>
              </a:highlight>
              <a:latin typeface="Consolas"/>
              <a:ea typeface="Consolas"/>
              <a:cs typeface="Consolas"/>
              <a:sym typeface="Consolas"/>
            </a:endParaRPr>
          </a:p>
          <a:p>
            <a:pPr marL="0" indent="0">
              <a:spcBef>
                <a:spcPts val="0"/>
              </a:spcBef>
              <a:buNone/>
            </a:pPr>
            <a:r>
              <a:rPr lang="en-US" sz="1200" i="1">
                <a:solidFill>
                  <a:srgbClr val="BB4444"/>
                </a:solidFill>
                <a:highlight>
                  <a:srgbClr val="F8F8F8"/>
                </a:highlight>
                <a:latin typeface="Consolas"/>
                <a:ea typeface="Consolas"/>
                <a:cs typeface="Consolas"/>
                <a:sym typeface="Consolas"/>
              </a:rPr>
              <a:t>    </a:t>
            </a:r>
            <a:r>
              <a:rPr lang="en-US" sz="1200" i="1" err="1">
                <a:solidFill>
                  <a:srgbClr val="BB4444"/>
                </a:solidFill>
                <a:highlight>
                  <a:srgbClr val="F8F8F8"/>
                </a:highlight>
                <a:latin typeface="Consolas"/>
                <a:ea typeface="Consolas"/>
                <a:cs typeface="Consolas"/>
                <a:sym typeface="Consolas"/>
              </a:rPr>
              <a:t>enemy.types</a:t>
            </a:r>
            <a:r>
              <a:rPr lang="en-US" sz="1200" i="1">
                <a:solidFill>
                  <a:srgbClr val="BB4444"/>
                </a:solidFill>
                <a:highlight>
                  <a:srgbClr val="F8F8F8"/>
                </a:highlight>
                <a:latin typeface="Consolas"/>
                <a:ea typeface="Consolas"/>
                <a:cs typeface="Consolas"/>
                <a:sym typeface="Consolas"/>
              </a:rPr>
              <a:t>=</a:t>
            </a:r>
            <a:r>
              <a:rPr lang="en-US" sz="1200" i="1" err="1">
                <a:solidFill>
                  <a:srgbClr val="BB4444"/>
                </a:solidFill>
                <a:highlight>
                  <a:srgbClr val="F8F8F8"/>
                </a:highlight>
                <a:latin typeface="Consolas"/>
                <a:ea typeface="Consolas"/>
                <a:cs typeface="Consolas"/>
                <a:sym typeface="Consolas"/>
              </a:rPr>
              <a:t>aliens,monsters</a:t>
            </a:r>
            <a:endParaRPr sz="1200" i="1">
              <a:solidFill>
                <a:srgbClr val="BB4444"/>
              </a:solidFill>
              <a:highlight>
                <a:srgbClr val="F8F8F8"/>
              </a:highlight>
              <a:latin typeface="Consolas"/>
              <a:ea typeface="Consolas"/>
              <a:cs typeface="Consolas"/>
              <a:sym typeface="Consolas"/>
            </a:endParaRPr>
          </a:p>
          <a:p>
            <a:pPr marL="0" indent="0">
              <a:spcBef>
                <a:spcPts val="0"/>
              </a:spcBef>
              <a:buNone/>
            </a:pPr>
            <a:r>
              <a:rPr lang="en-US" sz="1200" i="1">
                <a:solidFill>
                  <a:srgbClr val="BB4444"/>
                </a:solidFill>
                <a:highlight>
                  <a:srgbClr val="F8F8F8"/>
                </a:highlight>
                <a:latin typeface="Consolas"/>
                <a:ea typeface="Consolas"/>
                <a:cs typeface="Consolas"/>
                <a:sym typeface="Consolas"/>
              </a:rPr>
              <a:t>    </a:t>
            </a:r>
            <a:r>
              <a:rPr lang="en-US" sz="1200" i="1" err="1">
                <a:solidFill>
                  <a:srgbClr val="BB4444"/>
                </a:solidFill>
                <a:highlight>
                  <a:srgbClr val="F8F8F8"/>
                </a:highlight>
                <a:latin typeface="Consolas"/>
                <a:ea typeface="Consolas"/>
                <a:cs typeface="Consolas"/>
                <a:sym typeface="Consolas"/>
              </a:rPr>
              <a:t>player.maximum</a:t>
            </a:r>
            <a:r>
              <a:rPr lang="en-US" sz="1200" i="1">
                <a:solidFill>
                  <a:srgbClr val="BB4444"/>
                </a:solidFill>
                <a:highlight>
                  <a:srgbClr val="F8F8F8"/>
                </a:highlight>
                <a:latin typeface="Consolas"/>
                <a:ea typeface="Consolas"/>
                <a:cs typeface="Consolas"/>
                <a:sym typeface="Consolas"/>
              </a:rPr>
              <a:t>-lives=5</a:t>
            </a:r>
            <a:r>
              <a:rPr lang="en-US" sz="1200">
                <a:solidFill>
                  <a:srgbClr val="BBBBBB"/>
                </a:solidFill>
                <a:highlight>
                  <a:srgbClr val="F8F8F8"/>
                </a:highlight>
                <a:latin typeface="Consolas"/>
                <a:ea typeface="Consolas"/>
                <a:cs typeface="Consolas"/>
                <a:sym typeface="Consolas"/>
              </a:rPr>
              <a:t>    </a:t>
            </a:r>
            <a:endParaRPr sz="1200">
              <a:solidFill>
                <a:srgbClr val="BBBBBB"/>
              </a:solidFill>
              <a:highlight>
                <a:srgbClr val="F8F8F8"/>
              </a:highlight>
              <a:latin typeface="Consolas"/>
              <a:ea typeface="Consolas"/>
              <a:cs typeface="Consolas"/>
              <a:sym typeface="Consolas"/>
            </a:endParaRPr>
          </a:p>
          <a:p>
            <a:pPr marL="0" indent="0">
              <a:spcBef>
                <a:spcPts val="0"/>
              </a:spcBef>
              <a:buNone/>
            </a:pPr>
            <a:r>
              <a:rPr lang="en-US" sz="1200">
                <a:solidFill>
                  <a:srgbClr val="BBBBBB"/>
                </a:solidFill>
                <a:highlight>
                  <a:srgbClr val="F8F8F8"/>
                </a:highlight>
                <a:latin typeface="Consolas"/>
                <a:ea typeface="Consolas"/>
                <a:cs typeface="Consolas"/>
                <a:sym typeface="Consolas"/>
              </a:rPr>
              <a:t>  </a:t>
            </a:r>
            <a:r>
              <a:rPr lang="en-US" sz="1200" b="1">
                <a:solidFill>
                  <a:srgbClr val="008000"/>
                </a:solidFill>
                <a:highlight>
                  <a:srgbClr val="F8F8F8"/>
                </a:highlight>
                <a:latin typeface="Consolas"/>
                <a:ea typeface="Consolas"/>
                <a:cs typeface="Consolas"/>
                <a:sym typeface="Consolas"/>
              </a:rPr>
              <a:t>user-</a:t>
            </a:r>
            <a:r>
              <a:rPr lang="en-US" sz="1200" b="1" err="1">
                <a:solidFill>
                  <a:srgbClr val="008000"/>
                </a:solidFill>
                <a:highlight>
                  <a:srgbClr val="F8F8F8"/>
                </a:highlight>
                <a:latin typeface="Consolas"/>
                <a:ea typeface="Consolas"/>
                <a:cs typeface="Consolas"/>
                <a:sym typeface="Consolas"/>
              </a:rPr>
              <a:t>interface.properties</a:t>
            </a:r>
            <a:r>
              <a:rPr lang="en-US" sz="1200">
                <a:solidFill>
                  <a:srgbClr val="222222"/>
                </a:solidFill>
                <a:highlight>
                  <a:srgbClr val="F8F8F8"/>
                </a:highlight>
                <a:latin typeface="Consolas"/>
                <a:ea typeface="Consolas"/>
                <a:cs typeface="Consolas"/>
                <a:sym typeface="Consolas"/>
              </a:rPr>
              <a:t>:</a:t>
            </a:r>
            <a:r>
              <a:rPr lang="en-US" sz="1200">
                <a:solidFill>
                  <a:srgbClr val="BBBBBB"/>
                </a:solidFill>
                <a:highlight>
                  <a:srgbClr val="F8F8F8"/>
                </a:highlight>
                <a:latin typeface="Consolas"/>
                <a:ea typeface="Consolas"/>
                <a:cs typeface="Consolas"/>
                <a:sym typeface="Consolas"/>
              </a:rPr>
              <a:t> </a:t>
            </a:r>
            <a:r>
              <a:rPr lang="en-US" sz="1200">
                <a:solidFill>
                  <a:srgbClr val="222222"/>
                </a:solidFill>
                <a:highlight>
                  <a:srgbClr val="F8F8F8"/>
                </a:highlight>
                <a:latin typeface="Consolas"/>
                <a:ea typeface="Consolas"/>
                <a:cs typeface="Consolas"/>
                <a:sym typeface="Consolas"/>
              </a:rPr>
              <a:t>|</a:t>
            </a:r>
            <a:endParaRPr sz="1200" i="1">
              <a:solidFill>
                <a:srgbClr val="BB4444"/>
              </a:solidFill>
              <a:highlight>
                <a:srgbClr val="F8F8F8"/>
              </a:highlight>
              <a:latin typeface="Consolas"/>
              <a:ea typeface="Consolas"/>
              <a:cs typeface="Consolas"/>
              <a:sym typeface="Consolas"/>
            </a:endParaRPr>
          </a:p>
          <a:p>
            <a:pPr marL="0" indent="0">
              <a:spcBef>
                <a:spcPts val="0"/>
              </a:spcBef>
              <a:buNone/>
            </a:pPr>
            <a:r>
              <a:rPr lang="en-US" sz="1200" i="1">
                <a:solidFill>
                  <a:srgbClr val="BB4444"/>
                </a:solidFill>
                <a:highlight>
                  <a:srgbClr val="F8F8F8"/>
                </a:highlight>
                <a:latin typeface="Consolas"/>
                <a:ea typeface="Consolas"/>
                <a:cs typeface="Consolas"/>
                <a:sym typeface="Consolas"/>
              </a:rPr>
              <a:t>    </a:t>
            </a:r>
            <a:r>
              <a:rPr lang="en-US" sz="1200" i="1" err="1">
                <a:solidFill>
                  <a:srgbClr val="BB4444"/>
                </a:solidFill>
                <a:highlight>
                  <a:srgbClr val="F8F8F8"/>
                </a:highlight>
                <a:latin typeface="Consolas"/>
                <a:ea typeface="Consolas"/>
                <a:cs typeface="Consolas"/>
                <a:sym typeface="Consolas"/>
              </a:rPr>
              <a:t>color.good</a:t>
            </a:r>
            <a:r>
              <a:rPr lang="en-US" sz="1200" i="1">
                <a:solidFill>
                  <a:srgbClr val="BB4444"/>
                </a:solidFill>
                <a:highlight>
                  <a:srgbClr val="F8F8F8"/>
                </a:highlight>
                <a:latin typeface="Consolas"/>
                <a:ea typeface="Consolas"/>
                <a:cs typeface="Consolas"/>
                <a:sym typeface="Consolas"/>
              </a:rPr>
              <a:t>=purple</a:t>
            </a:r>
            <a:endParaRPr sz="1200" i="1">
              <a:solidFill>
                <a:srgbClr val="BB4444"/>
              </a:solidFill>
              <a:highlight>
                <a:srgbClr val="F8F8F8"/>
              </a:highlight>
              <a:latin typeface="Consolas"/>
              <a:ea typeface="Consolas"/>
              <a:cs typeface="Consolas"/>
              <a:sym typeface="Consolas"/>
            </a:endParaRPr>
          </a:p>
          <a:p>
            <a:pPr marL="0" indent="0">
              <a:spcBef>
                <a:spcPts val="0"/>
              </a:spcBef>
              <a:buNone/>
            </a:pPr>
            <a:r>
              <a:rPr lang="en-US" sz="1200" i="1">
                <a:solidFill>
                  <a:srgbClr val="BB4444"/>
                </a:solidFill>
                <a:highlight>
                  <a:srgbClr val="F8F8F8"/>
                </a:highlight>
                <a:latin typeface="Consolas"/>
                <a:ea typeface="Consolas"/>
                <a:cs typeface="Consolas"/>
                <a:sym typeface="Consolas"/>
              </a:rPr>
              <a:t>    </a:t>
            </a:r>
            <a:r>
              <a:rPr lang="en-US" sz="1200" i="1" err="1">
                <a:solidFill>
                  <a:srgbClr val="BB4444"/>
                </a:solidFill>
                <a:highlight>
                  <a:srgbClr val="F8F8F8"/>
                </a:highlight>
                <a:latin typeface="Consolas"/>
                <a:ea typeface="Consolas"/>
                <a:cs typeface="Consolas"/>
                <a:sym typeface="Consolas"/>
              </a:rPr>
              <a:t>color.bad</a:t>
            </a:r>
            <a:r>
              <a:rPr lang="en-US" sz="1200" i="1">
                <a:solidFill>
                  <a:srgbClr val="BB4444"/>
                </a:solidFill>
                <a:highlight>
                  <a:srgbClr val="F8F8F8"/>
                </a:highlight>
                <a:latin typeface="Consolas"/>
                <a:ea typeface="Consolas"/>
                <a:cs typeface="Consolas"/>
                <a:sym typeface="Consolas"/>
              </a:rPr>
              <a:t>=yellow</a:t>
            </a:r>
            <a:endParaRPr sz="1200" i="1">
              <a:solidFill>
                <a:srgbClr val="BB4444"/>
              </a:solidFill>
              <a:highlight>
                <a:srgbClr val="F8F8F8"/>
              </a:highlight>
              <a:latin typeface="Consolas"/>
              <a:ea typeface="Consolas"/>
              <a:cs typeface="Consolas"/>
              <a:sym typeface="Consolas"/>
            </a:endParaRPr>
          </a:p>
          <a:p>
            <a:pPr marL="0" indent="0">
              <a:spcBef>
                <a:spcPts val="0"/>
              </a:spcBef>
              <a:buNone/>
            </a:pPr>
            <a:r>
              <a:rPr lang="en-US" sz="1200" i="1">
                <a:solidFill>
                  <a:srgbClr val="BB4444"/>
                </a:solidFill>
                <a:highlight>
                  <a:srgbClr val="F8F8F8"/>
                </a:highlight>
                <a:latin typeface="Consolas"/>
                <a:ea typeface="Consolas"/>
                <a:cs typeface="Consolas"/>
                <a:sym typeface="Consolas"/>
              </a:rPr>
              <a:t>    </a:t>
            </a:r>
            <a:r>
              <a:rPr lang="en-US" sz="1200" i="1" err="1">
                <a:solidFill>
                  <a:srgbClr val="BB4444"/>
                </a:solidFill>
                <a:highlight>
                  <a:srgbClr val="F8F8F8"/>
                </a:highlight>
                <a:latin typeface="Consolas"/>
                <a:ea typeface="Consolas"/>
                <a:cs typeface="Consolas"/>
                <a:sym typeface="Consolas"/>
              </a:rPr>
              <a:t>allow.textmode</a:t>
            </a:r>
            <a:r>
              <a:rPr lang="en-US" sz="1200" i="1">
                <a:solidFill>
                  <a:srgbClr val="BB4444"/>
                </a:solidFill>
                <a:highlight>
                  <a:srgbClr val="F8F8F8"/>
                </a:highlight>
                <a:latin typeface="Consolas"/>
                <a:ea typeface="Consolas"/>
                <a:cs typeface="Consolas"/>
                <a:sym typeface="Consolas"/>
              </a:rPr>
              <a:t>=true</a:t>
            </a:r>
            <a:r>
              <a:rPr lang="en-US" sz="1200">
                <a:solidFill>
                  <a:srgbClr val="BBBBBB"/>
                </a:solidFill>
                <a:highlight>
                  <a:srgbClr val="F8F8F8"/>
                </a:highlight>
                <a:latin typeface="Consolas"/>
                <a:ea typeface="Consolas"/>
                <a:cs typeface="Consolas"/>
                <a:sym typeface="Consolas"/>
              </a:rPr>
              <a:t>   </a:t>
            </a:r>
            <a:endParaRPr sz="1200">
              <a:solidFill>
                <a:srgbClr val="BBBBBB"/>
              </a:solidFill>
              <a:highlight>
                <a:srgbClr val="F8F8F8"/>
              </a:highlight>
              <a:latin typeface="Consolas"/>
              <a:ea typeface="Consolas"/>
              <a:cs typeface="Consolas"/>
              <a:sym typeface="Consolas"/>
            </a:endParaRPr>
          </a:p>
          <a:p>
            <a:pPr marL="0" indent="0">
              <a:buNone/>
            </a:pPr>
            <a:endParaRPr/>
          </a:p>
        </p:txBody>
      </p:sp>
      <p:sp>
        <p:nvSpPr>
          <p:cNvPr id="4098" name="Google Shape;4098;p369"/>
          <p:cNvSpPr txBox="1">
            <a:spLocks noGrp="1"/>
          </p:cNvSpPr>
          <p:nvPr>
            <p:ph type="title"/>
          </p:nvPr>
        </p:nvSpPr>
        <p:spPr>
          <a:xfrm>
            <a:off x="608012" y="375372"/>
            <a:ext cx="10972801" cy="620854"/>
          </a:xfrm>
          <a:prstGeom prst="rect">
            <a:avLst/>
          </a:prstGeom>
        </p:spPr>
        <p:txBody>
          <a:bodyPr spcFirstLastPara="1" vert="horz" wrap="square" lIns="0" tIns="0" rIns="0" bIns="0" rtlCol="0" anchor="t" anchorCtr="0">
            <a:noAutofit/>
          </a:bodyPr>
          <a:lstStyle/>
          <a:p>
            <a:r>
              <a:rPr lang="en-US"/>
              <a:t>The Kubernetes Native Solution</a:t>
            </a:r>
            <a:endParaRPr/>
          </a:p>
        </p:txBody>
      </p:sp>
      <p:sp>
        <p:nvSpPr>
          <p:cNvPr id="3" name="Freeform: Shape 2">
            <a:extLst>
              <a:ext uri="{FF2B5EF4-FFF2-40B4-BE49-F238E27FC236}">
                <a16:creationId xmlns:a16="http://schemas.microsoft.com/office/drawing/2014/main" id="{6FCA724C-FCBF-79CE-83D6-3390E90FF52B}"/>
              </a:ext>
            </a:extLst>
          </p:cNvPr>
          <p:cNvSpPr/>
          <p:nvPr/>
        </p:nvSpPr>
        <p:spPr>
          <a:xfrm flipH="1" flipV="1">
            <a:off x="10077450" y="4647279"/>
            <a:ext cx="2114550" cy="2107289"/>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1">
                  <a:alpha val="23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4" name="Freeform: Shape 3">
            <a:extLst>
              <a:ext uri="{FF2B5EF4-FFF2-40B4-BE49-F238E27FC236}">
                <a16:creationId xmlns:a16="http://schemas.microsoft.com/office/drawing/2014/main" id="{55455496-4F32-0CA1-C48B-0DA1E1EAEB63}"/>
              </a:ext>
            </a:extLst>
          </p:cNvPr>
          <p:cNvSpPr/>
          <p:nvPr/>
        </p:nvSpPr>
        <p:spPr>
          <a:xfrm flipH="1" flipV="1">
            <a:off x="9709150" y="4220023"/>
            <a:ext cx="2482850" cy="2474325"/>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1">
                  <a:alpha val="6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5" name="Footer Placeholder 4">
            <a:extLst>
              <a:ext uri="{FF2B5EF4-FFF2-40B4-BE49-F238E27FC236}">
                <a16:creationId xmlns:a16="http://schemas.microsoft.com/office/drawing/2014/main" id="{3489D6F2-A0FA-9411-4B1E-149566DD9549}"/>
              </a:ext>
            </a:extLst>
          </p:cNvPr>
          <p:cNvSpPr>
            <a:spLocks noGrp="1"/>
          </p:cNvSpPr>
          <p:nvPr>
            <p:ph type="ftr" sz="quarter" idx="17"/>
          </p:nvPr>
        </p:nvSpPr>
        <p:spPr/>
        <p:txBody>
          <a:bodyPr/>
          <a:lstStyle/>
          <a:p>
            <a:r>
              <a:rPr lang="en-US">
                <a:solidFill>
                  <a:schemeClr val="tx1"/>
                </a:solidFill>
              </a:rPr>
              <a:t>©2022 VMware, Inc. and Microsoft Corporation. All rights reserved.</a:t>
            </a:r>
          </a:p>
        </p:txBody>
      </p:sp>
      <p:sp>
        <p:nvSpPr>
          <p:cNvPr id="6" name="Slide Number Placeholder 5">
            <a:extLst>
              <a:ext uri="{FF2B5EF4-FFF2-40B4-BE49-F238E27FC236}">
                <a16:creationId xmlns:a16="http://schemas.microsoft.com/office/drawing/2014/main" id="{B180D538-ADB6-04C9-687B-9E33C4150561}"/>
              </a:ext>
            </a:extLst>
          </p:cNvPr>
          <p:cNvSpPr>
            <a:spLocks noGrp="1"/>
          </p:cNvSpPr>
          <p:nvPr>
            <p:ph type="sldNum" idx="18"/>
          </p:nvPr>
        </p:nvSpPr>
        <p:spPr/>
        <p:txBody>
          <a:bodyPr/>
          <a:lstStyle/>
          <a:p>
            <a:fld id="{3BD295A3-96FB-4E80-91AF-4225D266C57B}" type="slidenum">
              <a:rPr lang="en-US" smtClean="0">
                <a:solidFill>
                  <a:schemeClr val="tx1"/>
                </a:solidFill>
              </a:rPr>
              <a:t>26</a:t>
            </a:fld>
            <a:endParaRPr lang="en-US">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768BDD-C8AE-CB1E-BF9D-4A78F48F6D9C}"/>
              </a:ext>
            </a:extLst>
          </p:cNvPr>
          <p:cNvSpPr>
            <a:spLocks noGrp="1"/>
          </p:cNvSpPr>
          <p:nvPr>
            <p:ph type="title"/>
          </p:nvPr>
        </p:nvSpPr>
        <p:spPr>
          <a:xfrm>
            <a:off x="609599" y="4334256"/>
            <a:ext cx="10972801" cy="1100458"/>
          </a:xfrm>
        </p:spPr>
        <p:txBody>
          <a:bodyPr anchor="b"/>
          <a:lstStyle/>
          <a:p>
            <a:r>
              <a:rPr lang="en-US" sz="5500"/>
              <a:t>Check in 1 – Review learnings</a:t>
            </a:r>
          </a:p>
        </p:txBody>
      </p:sp>
      <p:sp>
        <p:nvSpPr>
          <p:cNvPr id="3" name="Arrow: Pentagon 2">
            <a:extLst>
              <a:ext uri="{FF2B5EF4-FFF2-40B4-BE49-F238E27FC236}">
                <a16:creationId xmlns:a16="http://schemas.microsoft.com/office/drawing/2014/main" id="{43E32B54-1195-DD74-B039-5FC69B6BBC5B}"/>
              </a:ext>
            </a:extLst>
          </p:cNvPr>
          <p:cNvSpPr/>
          <p:nvPr/>
        </p:nvSpPr>
        <p:spPr>
          <a:xfrm>
            <a:off x="10210800" y="5859119"/>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5 mins</a:t>
            </a:r>
          </a:p>
        </p:txBody>
      </p:sp>
      <p:sp>
        <p:nvSpPr>
          <p:cNvPr id="2" name="Slide Number Placeholder 1">
            <a:extLst>
              <a:ext uri="{FF2B5EF4-FFF2-40B4-BE49-F238E27FC236}">
                <a16:creationId xmlns:a16="http://schemas.microsoft.com/office/drawing/2014/main" id="{BF233D4A-1D11-5F1A-23C2-41D1A4BC8368}"/>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5" name="Footer Placeholder 4">
            <a:extLst>
              <a:ext uri="{FF2B5EF4-FFF2-40B4-BE49-F238E27FC236}">
                <a16:creationId xmlns:a16="http://schemas.microsoft.com/office/drawing/2014/main" id="{C063CAE9-FFCB-2C02-F7CA-58B24D5703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397824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DE2F9-A51C-19AB-7552-461ED6F453A7}"/>
              </a:ext>
            </a:extLst>
          </p:cNvPr>
          <p:cNvSpPr>
            <a:spLocks noGrp="1"/>
          </p:cNvSpPr>
          <p:nvPr>
            <p:ph type="title"/>
          </p:nvPr>
        </p:nvSpPr>
        <p:spPr>
          <a:xfrm>
            <a:off x="609600" y="-616687"/>
            <a:ext cx="10972801" cy="547577"/>
          </a:xfrm>
        </p:spPr>
        <p:txBody>
          <a:bodyPr vert="horz" wrap="square" lIns="0" tIns="91440" rIns="146304" bIns="91440" rtlCol="0" anchor="b">
            <a:noAutofit/>
          </a:bodyPr>
          <a:lstStyle/>
          <a:p>
            <a:r>
              <a:rPr lang="en-US"/>
              <a:t>Azure Spring Apps (slide 7 of 7)</a:t>
            </a:r>
          </a:p>
        </p:txBody>
      </p:sp>
      <p:sp>
        <p:nvSpPr>
          <p:cNvPr id="4" name="TextBox 3">
            <a:extLst>
              <a:ext uri="{FF2B5EF4-FFF2-40B4-BE49-F238E27FC236}">
                <a16:creationId xmlns:a16="http://schemas.microsoft.com/office/drawing/2014/main" id="{4EF97A0D-A299-FD99-21EE-DEB285E1A078}"/>
              </a:ext>
              <a:ext uri="{C183D7F6-B498-43B3-948B-1728B52AA6E4}">
                <adec:decorative xmlns:adec="http://schemas.microsoft.com/office/drawing/2017/decorative" val="1"/>
              </a:ext>
            </a:extLst>
          </p:cNvPr>
          <p:cNvSpPr txBox="1"/>
          <p:nvPr/>
        </p:nvSpPr>
        <p:spPr>
          <a:xfrm>
            <a:off x="3685803" y="4854211"/>
            <a:ext cx="4820395" cy="15234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Open-source client libraries, integration modules, and drivers</a:t>
            </a:r>
          </a:p>
        </p:txBody>
      </p:sp>
      <p:cxnSp>
        <p:nvCxnSpPr>
          <p:cNvPr id="5" name="Straight Arrow Connector 4">
            <a:extLst>
              <a:ext uri="{FF2B5EF4-FFF2-40B4-BE49-F238E27FC236}">
                <a16:creationId xmlns:a16="http://schemas.microsoft.com/office/drawing/2014/main" id="{693CED28-B604-0B3A-41F3-165D530B5B97}"/>
              </a:ext>
              <a:ext uri="{C183D7F6-B498-43B3-948B-1728B52AA6E4}">
                <adec:decorative xmlns:adec="http://schemas.microsoft.com/office/drawing/2017/decorative" val="1"/>
              </a:ext>
            </a:extLst>
          </p:cNvPr>
          <p:cNvCxnSpPr>
            <a:cxnSpLocks/>
          </p:cNvCxnSpPr>
          <p:nvPr/>
        </p:nvCxnSpPr>
        <p:spPr>
          <a:xfrm flipH="1">
            <a:off x="976427" y="4537895"/>
            <a:ext cx="4185050" cy="0"/>
          </a:xfrm>
          <a:prstGeom prst="straightConnector1">
            <a:avLst/>
          </a:prstGeom>
          <a:noFill/>
          <a:ln w="12700" cap="flat" cmpd="sng" algn="ctr">
            <a:solidFill>
              <a:srgbClr val="737373"/>
            </a:solidFill>
            <a:prstDash val="dash"/>
            <a:headEnd type="none" w="med" len="sm"/>
            <a:tailEnd type="none" w="med" len="sm"/>
          </a:ln>
          <a:effectLst/>
        </p:spPr>
      </p:cxnSp>
      <p:cxnSp>
        <p:nvCxnSpPr>
          <p:cNvPr id="6" name="Straight Arrow Connector 5">
            <a:extLst>
              <a:ext uri="{FF2B5EF4-FFF2-40B4-BE49-F238E27FC236}">
                <a16:creationId xmlns:a16="http://schemas.microsoft.com/office/drawing/2014/main" id="{85D5EEBB-E0B2-3739-DD70-DD439F0F09D9}"/>
              </a:ext>
              <a:ext uri="{C183D7F6-B498-43B3-948B-1728B52AA6E4}">
                <adec:decorative xmlns:adec="http://schemas.microsoft.com/office/drawing/2017/decorative" val="1"/>
              </a:ext>
            </a:extLst>
          </p:cNvPr>
          <p:cNvCxnSpPr>
            <a:cxnSpLocks/>
          </p:cNvCxnSpPr>
          <p:nvPr/>
        </p:nvCxnSpPr>
        <p:spPr>
          <a:xfrm flipH="1">
            <a:off x="7010400" y="4537900"/>
            <a:ext cx="4494103" cy="0"/>
          </a:xfrm>
          <a:prstGeom prst="straightConnector1">
            <a:avLst/>
          </a:prstGeom>
          <a:noFill/>
          <a:ln w="12700" cap="flat" cmpd="sng" algn="ctr">
            <a:solidFill>
              <a:schemeClr val="tx1"/>
            </a:solidFill>
            <a:prstDash val="dash"/>
            <a:headEnd type="none" w="med" len="sm"/>
            <a:tailEnd type="none" w="med" len="sm"/>
          </a:ln>
          <a:effectLst/>
        </p:spPr>
      </p:cxnSp>
      <p:grpSp>
        <p:nvGrpSpPr>
          <p:cNvPr id="7" name="Group 6">
            <a:extLst>
              <a:ext uri="{FF2B5EF4-FFF2-40B4-BE49-F238E27FC236}">
                <a16:creationId xmlns:a16="http://schemas.microsoft.com/office/drawing/2014/main" id="{9CE9429C-F5FA-D62F-3CD9-8250434CA408}"/>
              </a:ext>
            </a:extLst>
          </p:cNvPr>
          <p:cNvGrpSpPr/>
          <p:nvPr/>
        </p:nvGrpSpPr>
        <p:grpSpPr>
          <a:xfrm>
            <a:off x="609599" y="5102222"/>
            <a:ext cx="3472900" cy="875107"/>
            <a:chOff x="609599" y="5255157"/>
            <a:chExt cx="3472900" cy="875107"/>
          </a:xfrm>
        </p:grpSpPr>
        <p:sp>
          <p:nvSpPr>
            <p:cNvPr id="8" name="Rectangle 7">
              <a:extLst>
                <a:ext uri="{FF2B5EF4-FFF2-40B4-BE49-F238E27FC236}">
                  <a16:creationId xmlns:a16="http://schemas.microsoft.com/office/drawing/2014/main" id="{FB7179C2-D0D9-00D6-2958-3BA3E36AED79}"/>
                </a:ext>
                <a:ext uri="{C183D7F6-B498-43B3-948B-1728B52AA6E4}">
                  <adec:decorative xmlns:adec="http://schemas.microsoft.com/office/drawing/2017/decorative" val="1"/>
                </a:ext>
              </a:extLst>
            </p:cNvPr>
            <p:cNvSpPr/>
            <p:nvPr/>
          </p:nvSpPr>
          <p:spPr>
            <a:xfrm>
              <a:off x="609599" y="5255157"/>
              <a:ext cx="3472900" cy="875107"/>
            </a:xfrm>
            <a:prstGeom prst="rect">
              <a:avLst/>
            </a:prstGeom>
            <a:solidFill>
              <a:schemeClr val="bg1"/>
            </a:solidFill>
            <a:ln w="25400" cap="flat">
              <a:solidFill>
                <a:schemeClr val="tx2">
                  <a:lumMod val="90000"/>
                </a:schemeClr>
              </a:solidFill>
              <a:miter lim="800000"/>
              <a:headEnd/>
              <a:tailEnd/>
            </a:ln>
            <a:effectLst/>
          </p:spPr>
          <p:txBody>
            <a:bodyPr wrap="none" lIns="36576" tIns="91440" rIns="36576" anchor="t"/>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Data</a:t>
              </a:r>
            </a:p>
          </p:txBody>
        </p:sp>
        <p:grpSp>
          <p:nvGrpSpPr>
            <p:cNvPr id="9" name="Group 8">
              <a:extLst>
                <a:ext uri="{FF2B5EF4-FFF2-40B4-BE49-F238E27FC236}">
                  <a16:creationId xmlns:a16="http://schemas.microsoft.com/office/drawing/2014/main" id="{4F6CBC0B-97FB-77C8-4BFF-A667484206F7}"/>
                </a:ext>
                <a:ext uri="{C183D7F6-B498-43B3-948B-1728B52AA6E4}">
                  <adec:decorative xmlns:adec="http://schemas.microsoft.com/office/drawing/2017/decorative" val="1"/>
                </a:ext>
              </a:extLst>
            </p:cNvPr>
            <p:cNvGrpSpPr/>
            <p:nvPr/>
          </p:nvGrpSpPr>
          <p:grpSpPr>
            <a:xfrm>
              <a:off x="792219" y="5701949"/>
              <a:ext cx="3107660" cy="350552"/>
              <a:chOff x="763706" y="5803058"/>
              <a:chExt cx="3107660" cy="350552"/>
            </a:xfrm>
          </p:grpSpPr>
          <p:pic>
            <p:nvPicPr>
              <p:cNvPr id="10" name="Graphic 9">
                <a:extLst>
                  <a:ext uri="{FF2B5EF4-FFF2-40B4-BE49-F238E27FC236}">
                    <a16:creationId xmlns:a16="http://schemas.microsoft.com/office/drawing/2014/main" id="{4D439793-91E8-DAD3-8C31-0980F4CD60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0814" y="5803058"/>
                <a:ext cx="350552" cy="350552"/>
              </a:xfrm>
              <a:prstGeom prst="rect">
                <a:avLst/>
              </a:prstGeom>
            </p:spPr>
          </p:pic>
          <p:pic>
            <p:nvPicPr>
              <p:cNvPr id="11" name="Graphic 10">
                <a:extLst>
                  <a:ext uri="{FF2B5EF4-FFF2-40B4-BE49-F238E27FC236}">
                    <a16:creationId xmlns:a16="http://schemas.microsoft.com/office/drawing/2014/main" id="{C3EAE11C-A588-2013-9014-DBF808E764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6550" y="5803058"/>
                <a:ext cx="350552" cy="350552"/>
              </a:xfrm>
              <a:prstGeom prst="rect">
                <a:avLst/>
              </a:prstGeom>
            </p:spPr>
          </p:pic>
          <p:pic>
            <p:nvPicPr>
              <p:cNvPr id="12" name="Graphic 11">
                <a:extLst>
                  <a:ext uri="{FF2B5EF4-FFF2-40B4-BE49-F238E27FC236}">
                    <a16:creationId xmlns:a16="http://schemas.microsoft.com/office/drawing/2014/main" id="{CCECAA0A-106A-D6ED-1291-44663D3CBC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7972" y="5803058"/>
                <a:ext cx="350552" cy="350552"/>
              </a:xfrm>
              <a:prstGeom prst="rect">
                <a:avLst/>
              </a:prstGeom>
            </p:spPr>
          </p:pic>
          <p:pic>
            <p:nvPicPr>
              <p:cNvPr id="13" name="Graphic 12">
                <a:extLst>
                  <a:ext uri="{FF2B5EF4-FFF2-40B4-BE49-F238E27FC236}">
                    <a16:creationId xmlns:a16="http://schemas.microsoft.com/office/drawing/2014/main" id="{C5B6E7F4-C668-4F90-1E43-855E7B4BF5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69394" y="5803058"/>
                <a:ext cx="350552" cy="350552"/>
              </a:xfrm>
              <a:prstGeom prst="rect">
                <a:avLst/>
              </a:prstGeom>
            </p:spPr>
          </p:pic>
          <p:pic>
            <p:nvPicPr>
              <p:cNvPr id="14" name="Graphic 13">
                <a:extLst>
                  <a:ext uri="{FF2B5EF4-FFF2-40B4-BE49-F238E27FC236}">
                    <a16:creationId xmlns:a16="http://schemas.microsoft.com/office/drawing/2014/main" id="{6BBBF419-5BA5-51A5-4301-F666D5A4FD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3706" y="5803058"/>
                <a:ext cx="350552" cy="350552"/>
              </a:xfrm>
              <a:prstGeom prst="rect">
                <a:avLst/>
              </a:prstGeom>
            </p:spPr>
          </p:pic>
          <p:pic>
            <p:nvPicPr>
              <p:cNvPr id="15" name="Graphic 14">
                <a:extLst>
                  <a:ext uri="{FF2B5EF4-FFF2-40B4-BE49-F238E27FC236}">
                    <a16:creationId xmlns:a16="http://schemas.microsoft.com/office/drawing/2014/main" id="{26E75784-DA83-70AA-6159-96609F4DE2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5128" y="5803058"/>
                <a:ext cx="350552" cy="350552"/>
              </a:xfrm>
              <a:prstGeom prst="rect">
                <a:avLst/>
              </a:prstGeom>
            </p:spPr>
          </p:pic>
        </p:grpSp>
      </p:grpSp>
      <p:grpSp>
        <p:nvGrpSpPr>
          <p:cNvPr id="16" name="Group 15">
            <a:extLst>
              <a:ext uri="{FF2B5EF4-FFF2-40B4-BE49-F238E27FC236}">
                <a16:creationId xmlns:a16="http://schemas.microsoft.com/office/drawing/2014/main" id="{CADEB3A6-3F55-B76B-4799-70086F75F115}"/>
              </a:ext>
            </a:extLst>
          </p:cNvPr>
          <p:cNvGrpSpPr/>
          <p:nvPr/>
        </p:nvGrpSpPr>
        <p:grpSpPr>
          <a:xfrm>
            <a:off x="6961078" y="5115773"/>
            <a:ext cx="3057314" cy="875107"/>
            <a:chOff x="7079674" y="5268708"/>
            <a:chExt cx="3057314" cy="875107"/>
          </a:xfrm>
        </p:grpSpPr>
        <p:sp>
          <p:nvSpPr>
            <p:cNvPr id="17" name="Rectangle 16">
              <a:extLst>
                <a:ext uri="{FF2B5EF4-FFF2-40B4-BE49-F238E27FC236}">
                  <a16:creationId xmlns:a16="http://schemas.microsoft.com/office/drawing/2014/main" id="{1CA9DF0A-E074-F316-D6C2-3CE7AD467FB2}"/>
                </a:ext>
                <a:ext uri="{C183D7F6-B498-43B3-948B-1728B52AA6E4}">
                  <adec:decorative xmlns:adec="http://schemas.microsoft.com/office/drawing/2017/decorative" val="1"/>
                </a:ext>
              </a:extLst>
            </p:cNvPr>
            <p:cNvSpPr/>
            <p:nvPr/>
          </p:nvSpPr>
          <p:spPr>
            <a:xfrm>
              <a:off x="7079674" y="5268708"/>
              <a:ext cx="3057314" cy="875107"/>
            </a:xfrm>
            <a:prstGeom prst="rect">
              <a:avLst/>
            </a:prstGeom>
            <a:solidFill>
              <a:schemeClr val="bg1"/>
            </a:solidFill>
            <a:ln w="25400" cap="flat">
              <a:solidFill>
                <a:schemeClr val="tx2">
                  <a:lumMod val="90000"/>
                </a:schemeClr>
              </a:solidFill>
              <a:miter lim="800000"/>
              <a:headEnd/>
              <a:tailEnd/>
            </a:ln>
            <a:effectLst/>
          </p:spPr>
          <p:txBody>
            <a:bodyPr wrap="square" lIns="36576" tIns="91440" rIns="36576" anchor="t"/>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Async communications – JMS and Kafka</a:t>
              </a:r>
            </a:p>
          </p:txBody>
        </p:sp>
        <p:grpSp>
          <p:nvGrpSpPr>
            <p:cNvPr id="18" name="Group 17">
              <a:extLst>
                <a:ext uri="{FF2B5EF4-FFF2-40B4-BE49-F238E27FC236}">
                  <a16:creationId xmlns:a16="http://schemas.microsoft.com/office/drawing/2014/main" id="{11B0CC7B-BBA3-8DF5-E375-6561B5DB2F51}"/>
                </a:ext>
                <a:ext uri="{C183D7F6-B498-43B3-948B-1728B52AA6E4}">
                  <adec:decorative xmlns:adec="http://schemas.microsoft.com/office/drawing/2017/decorative" val="1"/>
                </a:ext>
              </a:extLst>
            </p:cNvPr>
            <p:cNvGrpSpPr/>
            <p:nvPr/>
          </p:nvGrpSpPr>
          <p:grpSpPr>
            <a:xfrm>
              <a:off x="7417573" y="5715755"/>
              <a:ext cx="2381516" cy="354744"/>
              <a:chOff x="7496371" y="5803313"/>
              <a:chExt cx="2381516" cy="354744"/>
            </a:xfrm>
          </p:grpSpPr>
          <p:pic>
            <p:nvPicPr>
              <p:cNvPr id="19" name="Graphic 18">
                <a:extLst>
                  <a:ext uri="{FF2B5EF4-FFF2-40B4-BE49-F238E27FC236}">
                    <a16:creationId xmlns:a16="http://schemas.microsoft.com/office/drawing/2014/main" id="{C77A34F7-3269-7F22-09B3-FF0BC88A82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17893" y="5827547"/>
                <a:ext cx="324723" cy="324723"/>
              </a:xfrm>
              <a:prstGeom prst="rect">
                <a:avLst/>
              </a:prstGeom>
            </p:spPr>
          </p:pic>
          <p:pic>
            <p:nvPicPr>
              <p:cNvPr id="20" name="Graphic 19">
                <a:extLst>
                  <a:ext uri="{FF2B5EF4-FFF2-40B4-BE49-F238E27FC236}">
                    <a16:creationId xmlns:a16="http://schemas.microsoft.com/office/drawing/2014/main" id="{BAD5042B-48C9-8963-D39B-E1027F9CF8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96371" y="5833334"/>
                <a:ext cx="324723" cy="324723"/>
              </a:xfrm>
              <a:prstGeom prst="rect">
                <a:avLst/>
              </a:prstGeom>
            </p:spPr>
          </p:pic>
          <p:grpSp>
            <p:nvGrpSpPr>
              <p:cNvPr id="21" name="Group 20">
                <a:extLst>
                  <a:ext uri="{FF2B5EF4-FFF2-40B4-BE49-F238E27FC236}">
                    <a16:creationId xmlns:a16="http://schemas.microsoft.com/office/drawing/2014/main" id="{0A999D7D-7BC6-3A24-9906-F4D819B06250}"/>
                  </a:ext>
                </a:extLst>
              </p:cNvPr>
              <p:cNvGrpSpPr/>
              <p:nvPr/>
            </p:nvGrpSpPr>
            <p:grpSpPr>
              <a:xfrm>
                <a:off x="9539420" y="5803313"/>
                <a:ext cx="338467" cy="338468"/>
                <a:chOff x="9284971" y="5100543"/>
                <a:chExt cx="311966" cy="311967"/>
              </a:xfrm>
              <a:solidFill>
                <a:srgbClr val="FFFFFF"/>
              </a:solidFill>
            </p:grpSpPr>
            <p:sp>
              <p:nvSpPr>
                <p:cNvPr id="22" name="Freeform: Shape 21">
                  <a:extLst>
                    <a:ext uri="{FF2B5EF4-FFF2-40B4-BE49-F238E27FC236}">
                      <a16:creationId xmlns:a16="http://schemas.microsoft.com/office/drawing/2014/main" id="{BAC8CBBD-181F-ABE2-25B7-B030CE937E02}"/>
                    </a:ext>
                  </a:extLst>
                </p:cNvPr>
                <p:cNvSpPr/>
                <p:nvPr/>
              </p:nvSpPr>
              <p:spPr>
                <a:xfrm>
                  <a:off x="9340004" y="5164768"/>
                  <a:ext cx="192677" cy="192677"/>
                </a:xfrm>
                <a:custGeom>
                  <a:avLst/>
                  <a:gdLst>
                    <a:gd name="connsiteX0" fmla="*/ 92929 w 192677"/>
                    <a:gd name="connsiteY0" fmla="*/ 0 h 192677"/>
                    <a:gd name="connsiteX1" fmla="*/ 99723 w 192677"/>
                    <a:gd name="connsiteY1" fmla="*/ 0 h 192677"/>
                    <a:gd name="connsiteX2" fmla="*/ 100944 w 192677"/>
                    <a:gd name="connsiteY2" fmla="*/ 24097 h 192677"/>
                    <a:gd name="connsiteX3" fmla="*/ 101631 w 192677"/>
                    <a:gd name="connsiteY3" fmla="*/ 48169 h 192677"/>
                    <a:gd name="connsiteX4" fmla="*/ 102089 w 192677"/>
                    <a:gd name="connsiteY4" fmla="*/ 90588 h 192677"/>
                    <a:gd name="connsiteX5" fmla="*/ 144507 w 192677"/>
                    <a:gd name="connsiteY5" fmla="*/ 91224 h 192677"/>
                    <a:gd name="connsiteX6" fmla="*/ 168605 w 192677"/>
                    <a:gd name="connsiteY6" fmla="*/ 91962 h 192677"/>
                    <a:gd name="connsiteX7" fmla="*/ 192677 w 192677"/>
                    <a:gd name="connsiteY7" fmla="*/ 93259 h 192677"/>
                    <a:gd name="connsiteX8" fmla="*/ 192677 w 192677"/>
                    <a:gd name="connsiteY8" fmla="*/ 99417 h 192677"/>
                    <a:gd name="connsiteX9" fmla="*/ 168605 w 192677"/>
                    <a:gd name="connsiteY9" fmla="*/ 100690 h 192677"/>
                    <a:gd name="connsiteX10" fmla="*/ 168630 w 192677"/>
                    <a:gd name="connsiteY10" fmla="*/ 100766 h 192677"/>
                    <a:gd name="connsiteX11" fmla="*/ 144533 w 192677"/>
                    <a:gd name="connsiteY11" fmla="*/ 101529 h 192677"/>
                    <a:gd name="connsiteX12" fmla="*/ 124151 w 192677"/>
                    <a:gd name="connsiteY12" fmla="*/ 101936 h 192677"/>
                    <a:gd name="connsiteX13" fmla="*/ 142828 w 192677"/>
                    <a:gd name="connsiteY13" fmla="*/ 110130 h 192677"/>
                    <a:gd name="connsiteX14" fmla="*/ 164788 w 192677"/>
                    <a:gd name="connsiteY14" fmla="*/ 120028 h 192677"/>
                    <a:gd name="connsiteX15" fmla="*/ 186569 w 192677"/>
                    <a:gd name="connsiteY15" fmla="*/ 130436 h 192677"/>
                    <a:gd name="connsiteX16" fmla="*/ 184203 w 192677"/>
                    <a:gd name="connsiteY16" fmla="*/ 136136 h 192677"/>
                    <a:gd name="connsiteX17" fmla="*/ 161480 w 192677"/>
                    <a:gd name="connsiteY17" fmla="*/ 128095 h 192677"/>
                    <a:gd name="connsiteX18" fmla="*/ 138935 w 192677"/>
                    <a:gd name="connsiteY18" fmla="*/ 119570 h 192677"/>
                    <a:gd name="connsiteX19" fmla="*/ 119952 w 192677"/>
                    <a:gd name="connsiteY19" fmla="*/ 112140 h 192677"/>
                    <a:gd name="connsiteX20" fmla="*/ 134075 w 192677"/>
                    <a:gd name="connsiteY20" fmla="*/ 126848 h 192677"/>
                    <a:gd name="connsiteX21" fmla="*/ 150589 w 192677"/>
                    <a:gd name="connsiteY21" fmla="*/ 144406 h 192677"/>
                    <a:gd name="connsiteX22" fmla="*/ 166722 w 192677"/>
                    <a:gd name="connsiteY22" fmla="*/ 162345 h 192677"/>
                    <a:gd name="connsiteX23" fmla="*/ 162345 w 192677"/>
                    <a:gd name="connsiteY23" fmla="*/ 166722 h 192677"/>
                    <a:gd name="connsiteX24" fmla="*/ 144406 w 192677"/>
                    <a:gd name="connsiteY24" fmla="*/ 150589 h 192677"/>
                    <a:gd name="connsiteX25" fmla="*/ 126848 w 192677"/>
                    <a:gd name="connsiteY25" fmla="*/ 134075 h 192677"/>
                    <a:gd name="connsiteX26" fmla="*/ 112140 w 192677"/>
                    <a:gd name="connsiteY26" fmla="*/ 119952 h 192677"/>
                    <a:gd name="connsiteX27" fmla="*/ 119545 w 192677"/>
                    <a:gd name="connsiteY27" fmla="*/ 138960 h 192677"/>
                    <a:gd name="connsiteX28" fmla="*/ 128069 w 192677"/>
                    <a:gd name="connsiteY28" fmla="*/ 161480 h 192677"/>
                    <a:gd name="connsiteX29" fmla="*/ 136085 w 192677"/>
                    <a:gd name="connsiteY29" fmla="*/ 184203 h 192677"/>
                    <a:gd name="connsiteX30" fmla="*/ 130385 w 192677"/>
                    <a:gd name="connsiteY30" fmla="*/ 186570 h 192677"/>
                    <a:gd name="connsiteX31" fmla="*/ 120003 w 192677"/>
                    <a:gd name="connsiteY31" fmla="*/ 164788 h 192677"/>
                    <a:gd name="connsiteX32" fmla="*/ 110079 w 192677"/>
                    <a:gd name="connsiteY32" fmla="*/ 142828 h 192677"/>
                    <a:gd name="connsiteX33" fmla="*/ 101885 w 192677"/>
                    <a:gd name="connsiteY33" fmla="*/ 124125 h 192677"/>
                    <a:gd name="connsiteX34" fmla="*/ 101453 w 192677"/>
                    <a:gd name="connsiteY34" fmla="*/ 144533 h 192677"/>
                    <a:gd name="connsiteX35" fmla="*/ 100715 w 192677"/>
                    <a:gd name="connsiteY35" fmla="*/ 168605 h 192677"/>
                    <a:gd name="connsiteX36" fmla="*/ 99417 w 192677"/>
                    <a:gd name="connsiteY36" fmla="*/ 192677 h 192677"/>
                    <a:gd name="connsiteX37" fmla="*/ 93259 w 192677"/>
                    <a:gd name="connsiteY37" fmla="*/ 192677 h 192677"/>
                    <a:gd name="connsiteX38" fmla="*/ 91987 w 192677"/>
                    <a:gd name="connsiteY38" fmla="*/ 168605 h 192677"/>
                    <a:gd name="connsiteX39" fmla="*/ 91224 w 192677"/>
                    <a:gd name="connsiteY39" fmla="*/ 144533 h 192677"/>
                    <a:gd name="connsiteX40" fmla="*/ 90587 w 192677"/>
                    <a:gd name="connsiteY40" fmla="*/ 102115 h 192677"/>
                    <a:gd name="connsiteX41" fmla="*/ 48169 w 192677"/>
                    <a:gd name="connsiteY41" fmla="*/ 101631 h 192677"/>
                    <a:gd name="connsiteX42" fmla="*/ 24072 w 192677"/>
                    <a:gd name="connsiteY42" fmla="*/ 100969 h 192677"/>
                    <a:gd name="connsiteX43" fmla="*/ 0 w 192677"/>
                    <a:gd name="connsiteY43" fmla="*/ 99748 h 192677"/>
                    <a:gd name="connsiteX44" fmla="*/ 0 w 192677"/>
                    <a:gd name="connsiteY44" fmla="*/ 92954 h 192677"/>
                    <a:gd name="connsiteX45" fmla="*/ 24072 w 192677"/>
                    <a:gd name="connsiteY45" fmla="*/ 91733 h 192677"/>
                    <a:gd name="connsiteX46" fmla="*/ 48144 w 192677"/>
                    <a:gd name="connsiteY46" fmla="*/ 91046 h 192677"/>
                    <a:gd name="connsiteX47" fmla="*/ 68042 w 192677"/>
                    <a:gd name="connsiteY47" fmla="*/ 90715 h 192677"/>
                    <a:gd name="connsiteX48" fmla="*/ 49798 w 192677"/>
                    <a:gd name="connsiteY48" fmla="*/ 82776 h 192677"/>
                    <a:gd name="connsiteX49" fmla="*/ 27812 w 192677"/>
                    <a:gd name="connsiteY49" fmla="*/ 72928 h 192677"/>
                    <a:gd name="connsiteX50" fmla="*/ 6031 w 192677"/>
                    <a:gd name="connsiteY50" fmla="*/ 62597 h 192677"/>
                    <a:gd name="connsiteX51" fmla="*/ 8626 w 192677"/>
                    <a:gd name="connsiteY51" fmla="*/ 56312 h 192677"/>
                    <a:gd name="connsiteX52" fmla="*/ 31349 w 192677"/>
                    <a:gd name="connsiteY52" fmla="*/ 64404 h 192677"/>
                    <a:gd name="connsiteX53" fmla="*/ 53869 w 192677"/>
                    <a:gd name="connsiteY53" fmla="*/ 73004 h 192677"/>
                    <a:gd name="connsiteX54" fmla="*/ 72394 w 192677"/>
                    <a:gd name="connsiteY54" fmla="*/ 80307 h 192677"/>
                    <a:gd name="connsiteX55" fmla="*/ 58551 w 192677"/>
                    <a:gd name="connsiteY55" fmla="*/ 66007 h 192677"/>
                    <a:gd name="connsiteX56" fmla="*/ 41986 w 192677"/>
                    <a:gd name="connsiteY56" fmla="*/ 48500 h 192677"/>
                    <a:gd name="connsiteX57" fmla="*/ 25828 w 192677"/>
                    <a:gd name="connsiteY57" fmla="*/ 30611 h 192677"/>
                    <a:gd name="connsiteX58" fmla="*/ 30637 w 192677"/>
                    <a:gd name="connsiteY58" fmla="*/ 25802 h 192677"/>
                    <a:gd name="connsiteX59" fmla="*/ 48525 w 192677"/>
                    <a:gd name="connsiteY59" fmla="*/ 41986 h 192677"/>
                    <a:gd name="connsiteX60" fmla="*/ 66032 w 192677"/>
                    <a:gd name="connsiteY60" fmla="*/ 58551 h 192677"/>
                    <a:gd name="connsiteX61" fmla="*/ 80333 w 192677"/>
                    <a:gd name="connsiteY61" fmla="*/ 72394 h 192677"/>
                    <a:gd name="connsiteX62" fmla="*/ 73030 w 192677"/>
                    <a:gd name="connsiteY62" fmla="*/ 53869 h 192677"/>
                    <a:gd name="connsiteX63" fmla="*/ 64429 w 192677"/>
                    <a:gd name="connsiteY63" fmla="*/ 31349 h 192677"/>
                    <a:gd name="connsiteX64" fmla="*/ 56337 w 192677"/>
                    <a:gd name="connsiteY64" fmla="*/ 8652 h 192677"/>
                    <a:gd name="connsiteX65" fmla="*/ 62622 w 192677"/>
                    <a:gd name="connsiteY65" fmla="*/ 6031 h 192677"/>
                    <a:gd name="connsiteX66" fmla="*/ 72953 w 192677"/>
                    <a:gd name="connsiteY66" fmla="*/ 27812 h 192677"/>
                    <a:gd name="connsiteX67" fmla="*/ 82776 w 192677"/>
                    <a:gd name="connsiteY67" fmla="*/ 49798 h 192677"/>
                    <a:gd name="connsiteX68" fmla="*/ 90715 w 192677"/>
                    <a:gd name="connsiteY68" fmla="*/ 68068 h 192677"/>
                    <a:gd name="connsiteX69" fmla="*/ 91046 w 192677"/>
                    <a:gd name="connsiteY69" fmla="*/ 48169 h 192677"/>
                    <a:gd name="connsiteX70" fmla="*/ 91707 w 192677"/>
                    <a:gd name="connsiteY70" fmla="*/ 24097 h 192677"/>
                    <a:gd name="connsiteX71" fmla="*/ 92929 w 192677"/>
                    <a:gd name="connsiteY71" fmla="*/ 0 h 19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2677" h="192677">
                      <a:moveTo>
                        <a:pt x="92929" y="0"/>
                      </a:moveTo>
                      <a:lnTo>
                        <a:pt x="99723" y="0"/>
                      </a:lnTo>
                      <a:cubicBezTo>
                        <a:pt x="100308" y="8041"/>
                        <a:pt x="100537" y="16056"/>
                        <a:pt x="100944" y="24097"/>
                      </a:cubicBezTo>
                      <a:lnTo>
                        <a:pt x="101631" y="48169"/>
                      </a:lnTo>
                      <a:cubicBezTo>
                        <a:pt x="101987" y="62317"/>
                        <a:pt x="102064" y="76465"/>
                        <a:pt x="102089" y="90588"/>
                      </a:cubicBezTo>
                      <a:cubicBezTo>
                        <a:pt x="116237" y="90664"/>
                        <a:pt x="130385" y="90791"/>
                        <a:pt x="144507" y="91224"/>
                      </a:cubicBezTo>
                      <a:lnTo>
                        <a:pt x="168605" y="91962"/>
                      </a:lnTo>
                      <a:cubicBezTo>
                        <a:pt x="176620" y="92420"/>
                        <a:pt x="184661" y="92674"/>
                        <a:pt x="192677" y="93259"/>
                      </a:cubicBezTo>
                      <a:lnTo>
                        <a:pt x="192677" y="99417"/>
                      </a:lnTo>
                      <a:cubicBezTo>
                        <a:pt x="184661" y="100003"/>
                        <a:pt x="176620" y="100257"/>
                        <a:pt x="168605" y="100690"/>
                      </a:cubicBezTo>
                      <a:lnTo>
                        <a:pt x="168630" y="100766"/>
                      </a:lnTo>
                      <a:lnTo>
                        <a:pt x="144533" y="101529"/>
                      </a:lnTo>
                      <a:cubicBezTo>
                        <a:pt x="137739" y="101733"/>
                        <a:pt x="130945" y="101835"/>
                        <a:pt x="124151" y="101936"/>
                      </a:cubicBezTo>
                      <a:cubicBezTo>
                        <a:pt x="130385" y="104634"/>
                        <a:pt x="136619" y="107331"/>
                        <a:pt x="142828" y="110130"/>
                      </a:cubicBezTo>
                      <a:lnTo>
                        <a:pt x="164788" y="120028"/>
                      </a:lnTo>
                      <a:cubicBezTo>
                        <a:pt x="172065" y="123515"/>
                        <a:pt x="179368" y="126823"/>
                        <a:pt x="186569" y="130436"/>
                      </a:cubicBezTo>
                      <a:lnTo>
                        <a:pt x="184203" y="136136"/>
                      </a:lnTo>
                      <a:cubicBezTo>
                        <a:pt x="176569" y="133591"/>
                        <a:pt x="169063" y="130767"/>
                        <a:pt x="161480" y="128095"/>
                      </a:cubicBezTo>
                      <a:lnTo>
                        <a:pt x="138935" y="119570"/>
                      </a:lnTo>
                      <a:cubicBezTo>
                        <a:pt x="132599" y="117153"/>
                        <a:pt x="126263" y="114659"/>
                        <a:pt x="119952" y="112140"/>
                      </a:cubicBezTo>
                      <a:cubicBezTo>
                        <a:pt x="124710" y="117000"/>
                        <a:pt x="129418" y="121911"/>
                        <a:pt x="134075" y="126848"/>
                      </a:cubicBezTo>
                      <a:lnTo>
                        <a:pt x="150589" y="144406"/>
                      </a:lnTo>
                      <a:cubicBezTo>
                        <a:pt x="155958" y="150385"/>
                        <a:pt x="161454" y="156263"/>
                        <a:pt x="166722" y="162345"/>
                      </a:cubicBezTo>
                      <a:lnTo>
                        <a:pt x="162345" y="166722"/>
                      </a:lnTo>
                      <a:cubicBezTo>
                        <a:pt x="156238" y="161454"/>
                        <a:pt x="150385" y="155958"/>
                        <a:pt x="144406" y="150589"/>
                      </a:cubicBezTo>
                      <a:lnTo>
                        <a:pt x="126848" y="134075"/>
                      </a:lnTo>
                      <a:cubicBezTo>
                        <a:pt x="121886" y="129418"/>
                        <a:pt x="117000" y="124685"/>
                        <a:pt x="112140" y="119952"/>
                      </a:cubicBezTo>
                      <a:cubicBezTo>
                        <a:pt x="114634" y="126263"/>
                        <a:pt x="117153" y="132599"/>
                        <a:pt x="119545" y="138960"/>
                      </a:cubicBezTo>
                      <a:lnTo>
                        <a:pt x="128069" y="161480"/>
                      </a:lnTo>
                      <a:cubicBezTo>
                        <a:pt x="130741" y="169063"/>
                        <a:pt x="133566" y="176569"/>
                        <a:pt x="136085" y="184203"/>
                      </a:cubicBezTo>
                      <a:lnTo>
                        <a:pt x="130385" y="186570"/>
                      </a:lnTo>
                      <a:cubicBezTo>
                        <a:pt x="126772" y="179343"/>
                        <a:pt x="123464" y="172040"/>
                        <a:pt x="120003" y="164788"/>
                      </a:cubicBezTo>
                      <a:lnTo>
                        <a:pt x="110079" y="142828"/>
                      </a:lnTo>
                      <a:cubicBezTo>
                        <a:pt x="107280" y="136619"/>
                        <a:pt x="104557" y="130360"/>
                        <a:pt x="101885" y="124125"/>
                      </a:cubicBezTo>
                      <a:cubicBezTo>
                        <a:pt x="101784" y="130945"/>
                        <a:pt x="101656" y="137739"/>
                        <a:pt x="101453" y="144533"/>
                      </a:cubicBezTo>
                      <a:lnTo>
                        <a:pt x="100715" y="168605"/>
                      </a:lnTo>
                      <a:cubicBezTo>
                        <a:pt x="100257" y="176620"/>
                        <a:pt x="100002" y="184661"/>
                        <a:pt x="99417" y="192677"/>
                      </a:cubicBezTo>
                      <a:lnTo>
                        <a:pt x="93259" y="192677"/>
                      </a:lnTo>
                      <a:cubicBezTo>
                        <a:pt x="92674" y="184661"/>
                        <a:pt x="92420" y="176620"/>
                        <a:pt x="91987" y="168605"/>
                      </a:cubicBezTo>
                      <a:lnTo>
                        <a:pt x="91224" y="144533"/>
                      </a:lnTo>
                      <a:cubicBezTo>
                        <a:pt x="90791" y="130385"/>
                        <a:pt x="90689" y="116237"/>
                        <a:pt x="90587" y="102115"/>
                      </a:cubicBezTo>
                      <a:cubicBezTo>
                        <a:pt x="76465" y="102089"/>
                        <a:pt x="62317" y="102013"/>
                        <a:pt x="48169" y="101631"/>
                      </a:cubicBezTo>
                      <a:lnTo>
                        <a:pt x="24072" y="100969"/>
                      </a:lnTo>
                      <a:cubicBezTo>
                        <a:pt x="16056" y="100537"/>
                        <a:pt x="8015" y="100308"/>
                        <a:pt x="0" y="99748"/>
                      </a:cubicBezTo>
                      <a:lnTo>
                        <a:pt x="0" y="92954"/>
                      </a:lnTo>
                      <a:cubicBezTo>
                        <a:pt x="8015" y="92369"/>
                        <a:pt x="16056" y="92140"/>
                        <a:pt x="24072" y="91733"/>
                      </a:cubicBezTo>
                      <a:lnTo>
                        <a:pt x="48144" y="91046"/>
                      </a:lnTo>
                      <a:cubicBezTo>
                        <a:pt x="54785" y="90867"/>
                        <a:pt x="61401" y="90791"/>
                        <a:pt x="68042" y="90715"/>
                      </a:cubicBezTo>
                      <a:cubicBezTo>
                        <a:pt x="61961" y="88094"/>
                        <a:pt x="55854" y="85473"/>
                        <a:pt x="49798" y="82776"/>
                      </a:cubicBezTo>
                      <a:lnTo>
                        <a:pt x="27812" y="72928"/>
                      </a:lnTo>
                      <a:cubicBezTo>
                        <a:pt x="20560" y="69493"/>
                        <a:pt x="13232" y="66185"/>
                        <a:pt x="6031" y="62597"/>
                      </a:cubicBezTo>
                      <a:lnTo>
                        <a:pt x="8626" y="56312"/>
                      </a:lnTo>
                      <a:cubicBezTo>
                        <a:pt x="16260" y="58856"/>
                        <a:pt x="23792" y="61706"/>
                        <a:pt x="31349" y="64404"/>
                      </a:cubicBezTo>
                      <a:lnTo>
                        <a:pt x="53869" y="73004"/>
                      </a:lnTo>
                      <a:cubicBezTo>
                        <a:pt x="60078" y="75371"/>
                        <a:pt x="66236" y="77839"/>
                        <a:pt x="72394" y="80307"/>
                      </a:cubicBezTo>
                      <a:cubicBezTo>
                        <a:pt x="67762" y="75574"/>
                        <a:pt x="63106" y="70816"/>
                        <a:pt x="58551" y="66007"/>
                      </a:cubicBezTo>
                      <a:lnTo>
                        <a:pt x="41986" y="48500"/>
                      </a:lnTo>
                      <a:cubicBezTo>
                        <a:pt x="36617" y="42546"/>
                        <a:pt x="31095" y="36693"/>
                        <a:pt x="25828" y="30611"/>
                      </a:cubicBezTo>
                      <a:lnTo>
                        <a:pt x="30637" y="25802"/>
                      </a:lnTo>
                      <a:cubicBezTo>
                        <a:pt x="36718" y="31095"/>
                        <a:pt x="42571" y="36591"/>
                        <a:pt x="48525" y="41986"/>
                      </a:cubicBezTo>
                      <a:lnTo>
                        <a:pt x="66032" y="58551"/>
                      </a:lnTo>
                      <a:cubicBezTo>
                        <a:pt x="70841" y="63131"/>
                        <a:pt x="75600" y="67737"/>
                        <a:pt x="80333" y="72394"/>
                      </a:cubicBezTo>
                      <a:cubicBezTo>
                        <a:pt x="77865" y="66210"/>
                        <a:pt x="75396" y="60052"/>
                        <a:pt x="73030" y="53869"/>
                      </a:cubicBezTo>
                      <a:lnTo>
                        <a:pt x="64429" y="31349"/>
                      </a:lnTo>
                      <a:cubicBezTo>
                        <a:pt x="61732" y="23792"/>
                        <a:pt x="58882" y="16285"/>
                        <a:pt x="56337" y="8652"/>
                      </a:cubicBezTo>
                      <a:lnTo>
                        <a:pt x="62622" y="6031"/>
                      </a:lnTo>
                      <a:cubicBezTo>
                        <a:pt x="66210" y="13232"/>
                        <a:pt x="69493" y="20560"/>
                        <a:pt x="72953" y="27812"/>
                      </a:cubicBezTo>
                      <a:lnTo>
                        <a:pt x="82776" y="49798"/>
                      </a:lnTo>
                      <a:cubicBezTo>
                        <a:pt x="85473" y="55854"/>
                        <a:pt x="88094" y="61961"/>
                        <a:pt x="90715" y="68068"/>
                      </a:cubicBezTo>
                      <a:cubicBezTo>
                        <a:pt x="90791" y="61452"/>
                        <a:pt x="90867" y="54811"/>
                        <a:pt x="91046" y="48169"/>
                      </a:cubicBezTo>
                      <a:lnTo>
                        <a:pt x="91707" y="24097"/>
                      </a:lnTo>
                      <a:cubicBezTo>
                        <a:pt x="92140" y="16056"/>
                        <a:pt x="92369" y="8015"/>
                        <a:pt x="92929" y="0"/>
                      </a:cubicBezTo>
                      <a:close/>
                    </a:path>
                  </a:pathLst>
                </a:custGeom>
                <a:solidFill>
                  <a:schemeClr val="bg2">
                    <a:lumMod val="50000"/>
                  </a:schemeClr>
                </a:solidFill>
                <a:ln w="254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3" name="Freeform: Shape 22">
                  <a:extLst>
                    <a:ext uri="{FF2B5EF4-FFF2-40B4-BE49-F238E27FC236}">
                      <a16:creationId xmlns:a16="http://schemas.microsoft.com/office/drawing/2014/main" id="{6A29224A-BBA3-FD59-2398-1AAD2DD58FFB}"/>
                    </a:ext>
                  </a:extLst>
                </p:cNvPr>
                <p:cNvSpPr/>
                <p:nvPr/>
              </p:nvSpPr>
              <p:spPr>
                <a:xfrm>
                  <a:off x="9284971" y="5100543"/>
                  <a:ext cx="311966" cy="311967"/>
                </a:xfrm>
                <a:custGeom>
                  <a:avLst/>
                  <a:gdLst>
                    <a:gd name="connsiteX0" fmla="*/ 155983 w 311966"/>
                    <a:gd name="connsiteY0" fmla="*/ 311967 h 311967"/>
                    <a:gd name="connsiteX1" fmla="*/ 0 w 311966"/>
                    <a:gd name="connsiteY1" fmla="*/ 155984 h 311967"/>
                    <a:gd name="connsiteX2" fmla="*/ 155983 w 311966"/>
                    <a:gd name="connsiteY2" fmla="*/ 0 h 311967"/>
                    <a:gd name="connsiteX3" fmla="*/ 311967 w 311966"/>
                    <a:gd name="connsiteY3" fmla="*/ 155984 h 311967"/>
                    <a:gd name="connsiteX4" fmla="*/ 155983 w 311966"/>
                    <a:gd name="connsiteY4" fmla="*/ 311967 h 311967"/>
                    <a:gd name="connsiteX5" fmla="*/ 155983 w 311966"/>
                    <a:gd name="connsiteY5" fmla="*/ 14606 h 311967"/>
                    <a:gd name="connsiteX6" fmla="*/ 14581 w 311966"/>
                    <a:gd name="connsiteY6" fmla="*/ 155984 h 311967"/>
                    <a:gd name="connsiteX7" fmla="*/ 155958 w 311966"/>
                    <a:gd name="connsiteY7" fmla="*/ 297361 h 311967"/>
                    <a:gd name="connsiteX8" fmla="*/ 297336 w 311966"/>
                    <a:gd name="connsiteY8" fmla="*/ 155984 h 311967"/>
                    <a:gd name="connsiteX9" fmla="*/ 155983 w 311966"/>
                    <a:gd name="connsiteY9" fmla="*/ 14581 h 31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66" h="311967">
                      <a:moveTo>
                        <a:pt x="155983" y="311967"/>
                      </a:moveTo>
                      <a:cubicBezTo>
                        <a:pt x="69976" y="311967"/>
                        <a:pt x="0" y="241991"/>
                        <a:pt x="0" y="155984"/>
                      </a:cubicBezTo>
                      <a:cubicBezTo>
                        <a:pt x="0" y="69976"/>
                        <a:pt x="69976" y="0"/>
                        <a:pt x="155983" y="0"/>
                      </a:cubicBezTo>
                      <a:cubicBezTo>
                        <a:pt x="241991" y="0"/>
                        <a:pt x="311967" y="69976"/>
                        <a:pt x="311967" y="155984"/>
                      </a:cubicBezTo>
                      <a:cubicBezTo>
                        <a:pt x="311967" y="241991"/>
                        <a:pt x="241991" y="311967"/>
                        <a:pt x="155983" y="311967"/>
                      </a:cubicBezTo>
                      <a:moveTo>
                        <a:pt x="155983" y="14606"/>
                      </a:moveTo>
                      <a:cubicBezTo>
                        <a:pt x="78017" y="14581"/>
                        <a:pt x="14581" y="78017"/>
                        <a:pt x="14581" y="155984"/>
                      </a:cubicBezTo>
                      <a:cubicBezTo>
                        <a:pt x="14581" y="233950"/>
                        <a:pt x="78017" y="297361"/>
                        <a:pt x="155958" y="297361"/>
                      </a:cubicBezTo>
                      <a:cubicBezTo>
                        <a:pt x="233899" y="297361"/>
                        <a:pt x="297336" y="233950"/>
                        <a:pt x="297336" y="155984"/>
                      </a:cubicBezTo>
                      <a:cubicBezTo>
                        <a:pt x="297336" y="78017"/>
                        <a:pt x="233950" y="14581"/>
                        <a:pt x="155983" y="14581"/>
                      </a:cubicBezTo>
                    </a:path>
                  </a:pathLst>
                </a:custGeom>
                <a:solidFill>
                  <a:schemeClr val="bg2">
                    <a:lumMod val="50000"/>
                  </a:schemeClr>
                </a:solidFill>
                <a:ln w="254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grpSp>
        </p:grpSp>
      </p:grpSp>
      <p:grpSp>
        <p:nvGrpSpPr>
          <p:cNvPr id="24" name="Group 23">
            <a:extLst>
              <a:ext uri="{FF2B5EF4-FFF2-40B4-BE49-F238E27FC236}">
                <a16:creationId xmlns:a16="http://schemas.microsoft.com/office/drawing/2014/main" id="{185469BC-5203-AD0F-C157-9E911F8FE8F2}"/>
              </a:ext>
            </a:extLst>
          </p:cNvPr>
          <p:cNvGrpSpPr/>
          <p:nvPr/>
        </p:nvGrpSpPr>
        <p:grpSpPr>
          <a:xfrm>
            <a:off x="10210801" y="5115773"/>
            <a:ext cx="1371600" cy="875107"/>
            <a:chOff x="10210801" y="5268708"/>
            <a:chExt cx="1371600" cy="875107"/>
          </a:xfrm>
        </p:grpSpPr>
        <p:sp>
          <p:nvSpPr>
            <p:cNvPr id="25" name="Rectangle 24">
              <a:extLst>
                <a:ext uri="{FF2B5EF4-FFF2-40B4-BE49-F238E27FC236}">
                  <a16:creationId xmlns:a16="http://schemas.microsoft.com/office/drawing/2014/main" id="{97063D18-0056-B36B-3CA1-D66AF1201892}"/>
                </a:ext>
                <a:ext uri="{C183D7F6-B498-43B3-948B-1728B52AA6E4}">
                  <adec:decorative xmlns:adec="http://schemas.microsoft.com/office/drawing/2017/decorative" val="1"/>
                </a:ext>
              </a:extLst>
            </p:cNvPr>
            <p:cNvSpPr/>
            <p:nvPr/>
          </p:nvSpPr>
          <p:spPr>
            <a:xfrm>
              <a:off x="10210801" y="5268708"/>
              <a:ext cx="1371600" cy="875107"/>
            </a:xfrm>
            <a:prstGeom prst="rect">
              <a:avLst/>
            </a:prstGeom>
            <a:solidFill>
              <a:schemeClr val="bg1"/>
            </a:solidFill>
            <a:ln w="25400" cap="flat">
              <a:solidFill>
                <a:schemeClr val="tx2">
                  <a:lumMod val="90000"/>
                </a:schemeClr>
              </a:solidFill>
              <a:miter lim="800000"/>
              <a:headEnd/>
              <a:tailEnd/>
            </a:ln>
            <a:effectLst/>
          </p:spPr>
          <p:txBody>
            <a:bodyPr wrap="square" lIns="36576" tIns="91440" rIns="36576" anchor="t"/>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Keys, secrets, </a:t>
              </a:r>
              <a:b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and certs</a:t>
              </a:r>
            </a:p>
          </p:txBody>
        </p:sp>
        <p:pic>
          <p:nvPicPr>
            <p:cNvPr id="26" name="Graphic 25">
              <a:extLst>
                <a:ext uri="{FF2B5EF4-FFF2-40B4-BE49-F238E27FC236}">
                  <a16:creationId xmlns:a16="http://schemas.microsoft.com/office/drawing/2014/main" id="{46CD5B8F-212E-CB26-6971-F427B291EDE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722894" y="5711282"/>
              <a:ext cx="347415" cy="347415"/>
            </a:xfrm>
            <a:prstGeom prst="rect">
              <a:avLst/>
            </a:prstGeom>
          </p:spPr>
        </p:pic>
      </p:grpSp>
      <p:grpSp>
        <p:nvGrpSpPr>
          <p:cNvPr id="27" name="Group 26">
            <a:extLst>
              <a:ext uri="{FF2B5EF4-FFF2-40B4-BE49-F238E27FC236}">
                <a16:creationId xmlns:a16="http://schemas.microsoft.com/office/drawing/2014/main" id="{05FDD2DF-F6E5-3E2E-C336-92B404A4F7FF}"/>
              </a:ext>
              <a:ext uri="{C183D7F6-B498-43B3-948B-1728B52AA6E4}">
                <adec:decorative xmlns:adec="http://schemas.microsoft.com/office/drawing/2017/decorative" val="1"/>
              </a:ext>
            </a:extLst>
          </p:cNvPr>
          <p:cNvGrpSpPr/>
          <p:nvPr/>
        </p:nvGrpSpPr>
        <p:grpSpPr>
          <a:xfrm>
            <a:off x="5571044" y="4325188"/>
            <a:ext cx="1056423" cy="430328"/>
            <a:chOff x="3667644" y="4657029"/>
            <a:chExt cx="1056423" cy="430328"/>
          </a:xfrm>
        </p:grpSpPr>
        <p:pic>
          <p:nvPicPr>
            <p:cNvPr id="28" name="Graphic 27">
              <a:extLst>
                <a:ext uri="{FF2B5EF4-FFF2-40B4-BE49-F238E27FC236}">
                  <a16:creationId xmlns:a16="http://schemas.microsoft.com/office/drawing/2014/main" id="{0FBB194A-DDF5-5518-3A7C-CDCD1BDD80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67644" y="4657029"/>
              <a:ext cx="430328" cy="430328"/>
            </a:xfrm>
            <a:prstGeom prst="rect">
              <a:avLst/>
            </a:prstGeom>
          </p:spPr>
        </p:pic>
        <p:grpSp>
          <p:nvGrpSpPr>
            <p:cNvPr id="29" name="Group 28">
              <a:extLst>
                <a:ext uri="{FF2B5EF4-FFF2-40B4-BE49-F238E27FC236}">
                  <a16:creationId xmlns:a16="http://schemas.microsoft.com/office/drawing/2014/main" id="{9037A74F-2BD9-E081-816C-44F4750E3B2C}"/>
                </a:ext>
              </a:extLst>
            </p:cNvPr>
            <p:cNvGrpSpPr/>
            <p:nvPr/>
          </p:nvGrpSpPr>
          <p:grpSpPr>
            <a:xfrm>
              <a:off x="4293739" y="4657029"/>
              <a:ext cx="430328" cy="430328"/>
              <a:chOff x="9139940" y="4720452"/>
              <a:chExt cx="459359" cy="459359"/>
            </a:xfrm>
          </p:grpSpPr>
          <p:sp>
            <p:nvSpPr>
              <p:cNvPr id="30" name="Oval 29">
                <a:extLst>
                  <a:ext uri="{FF2B5EF4-FFF2-40B4-BE49-F238E27FC236}">
                    <a16:creationId xmlns:a16="http://schemas.microsoft.com/office/drawing/2014/main" id="{00F3F4EA-F55F-392B-C443-62E081ADA672}"/>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Segoe UI" pitchFamily="34" charset="0"/>
                  <a:cs typeface="Segoe UI" pitchFamily="34" charset="0"/>
                </a:endParaRPr>
              </a:p>
            </p:txBody>
          </p:sp>
          <p:pic>
            <p:nvPicPr>
              <p:cNvPr id="31" name="Picture 30" descr="Icon&#10;&#10;Description automatically generated">
                <a:extLst>
                  <a:ext uri="{FF2B5EF4-FFF2-40B4-BE49-F238E27FC236}">
                    <a16:creationId xmlns:a16="http://schemas.microsoft.com/office/drawing/2014/main" id="{489F5ADC-D3B7-D850-822C-05AAF86FEC7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grpSp>
        <p:nvGrpSpPr>
          <p:cNvPr id="32" name="Group 31">
            <a:extLst>
              <a:ext uri="{FF2B5EF4-FFF2-40B4-BE49-F238E27FC236}">
                <a16:creationId xmlns:a16="http://schemas.microsoft.com/office/drawing/2014/main" id="{6F14EF9E-57D4-BD66-A2C6-5B4FDC6D2A11}"/>
              </a:ext>
            </a:extLst>
          </p:cNvPr>
          <p:cNvGrpSpPr/>
          <p:nvPr/>
        </p:nvGrpSpPr>
        <p:grpSpPr>
          <a:xfrm>
            <a:off x="4274908" y="5115773"/>
            <a:ext cx="1150676" cy="875107"/>
            <a:chOff x="4458640" y="5268708"/>
            <a:chExt cx="1150676" cy="875107"/>
          </a:xfrm>
        </p:grpSpPr>
        <p:sp>
          <p:nvSpPr>
            <p:cNvPr id="33" name="Rectangle 32">
              <a:extLst>
                <a:ext uri="{FF2B5EF4-FFF2-40B4-BE49-F238E27FC236}">
                  <a16:creationId xmlns:a16="http://schemas.microsoft.com/office/drawing/2014/main" id="{67010377-46F8-030C-AEC5-D9A312DD5C27}"/>
                </a:ext>
                <a:ext uri="{C183D7F6-B498-43B3-948B-1728B52AA6E4}">
                  <adec:decorative xmlns:adec="http://schemas.microsoft.com/office/drawing/2017/decorative" val="1"/>
                </a:ext>
              </a:extLst>
            </p:cNvPr>
            <p:cNvSpPr/>
            <p:nvPr/>
          </p:nvSpPr>
          <p:spPr>
            <a:xfrm>
              <a:off x="4458640" y="5268708"/>
              <a:ext cx="1150676" cy="875107"/>
            </a:xfrm>
            <a:prstGeom prst="rect">
              <a:avLst/>
            </a:prstGeom>
            <a:solidFill>
              <a:schemeClr val="bg1"/>
            </a:solidFill>
            <a:ln w="25400" cap="flat">
              <a:solidFill>
                <a:schemeClr val="tx2">
                  <a:lumMod val="90000"/>
                </a:schemeClr>
              </a:solidFill>
              <a:miter lim="800000"/>
              <a:headEnd/>
              <a:tailEnd/>
            </a:ln>
            <a:effectLst/>
          </p:spPr>
          <p:txBody>
            <a:bodyPr wrap="none" lIns="36576" tIns="91440" rIns="36576" anchor="t"/>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 Storage</a:t>
              </a:r>
            </a:p>
          </p:txBody>
        </p:sp>
        <p:pic>
          <p:nvPicPr>
            <p:cNvPr id="34" name="Graphic 33">
              <a:extLst>
                <a:ext uri="{FF2B5EF4-FFF2-40B4-BE49-F238E27FC236}">
                  <a16:creationId xmlns:a16="http://schemas.microsoft.com/office/drawing/2014/main" id="{F2734F39-AC1F-2A68-8264-6AF681328861}"/>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82061" y="5772211"/>
              <a:ext cx="303835" cy="271853"/>
            </a:xfrm>
            <a:prstGeom prst="rect">
              <a:avLst/>
            </a:prstGeom>
          </p:spPr>
        </p:pic>
      </p:grpSp>
      <p:cxnSp>
        <p:nvCxnSpPr>
          <p:cNvPr id="35" name="Straight Arrow Connector 34">
            <a:extLst>
              <a:ext uri="{FF2B5EF4-FFF2-40B4-BE49-F238E27FC236}">
                <a16:creationId xmlns:a16="http://schemas.microsoft.com/office/drawing/2014/main" id="{D83B2F4B-4AA2-D58E-1151-0B0875D49F66}"/>
              </a:ext>
              <a:ext uri="{C183D7F6-B498-43B3-948B-1728B52AA6E4}">
                <adec:decorative xmlns:adec="http://schemas.microsoft.com/office/drawing/2017/decorative" val="1"/>
              </a:ext>
            </a:extLst>
          </p:cNvPr>
          <p:cNvCxnSpPr>
            <a:cxnSpLocks/>
          </p:cNvCxnSpPr>
          <p:nvPr/>
        </p:nvCxnSpPr>
        <p:spPr>
          <a:xfrm>
            <a:off x="2904409" y="4222079"/>
            <a:ext cx="0" cy="257754"/>
          </a:xfrm>
          <a:prstGeom prst="straightConnector1">
            <a:avLst/>
          </a:prstGeom>
          <a:noFill/>
          <a:ln w="25400" cap="flat" cmpd="sng" algn="ctr">
            <a:solidFill>
              <a:schemeClr val="accent2"/>
            </a:solidFill>
            <a:prstDash val="solid"/>
            <a:headEnd type="none" w="lg" len="med"/>
            <a:tailEnd type="triangle" w="lg" len="med"/>
          </a:ln>
          <a:effectLst/>
        </p:spPr>
      </p:cxnSp>
      <p:grpSp>
        <p:nvGrpSpPr>
          <p:cNvPr id="36" name="Group 35">
            <a:extLst>
              <a:ext uri="{FF2B5EF4-FFF2-40B4-BE49-F238E27FC236}">
                <a16:creationId xmlns:a16="http://schemas.microsoft.com/office/drawing/2014/main" id="{A7EA4180-C2C3-D0CE-6E16-79DD7BE2CAAF}"/>
              </a:ext>
            </a:extLst>
          </p:cNvPr>
          <p:cNvGrpSpPr/>
          <p:nvPr/>
        </p:nvGrpSpPr>
        <p:grpSpPr>
          <a:xfrm>
            <a:off x="5617993" y="5115773"/>
            <a:ext cx="1150676" cy="875107"/>
            <a:chOff x="5785076" y="5268708"/>
            <a:chExt cx="1150676" cy="875107"/>
          </a:xfrm>
        </p:grpSpPr>
        <p:sp>
          <p:nvSpPr>
            <p:cNvPr id="37" name="Rectangle 36">
              <a:extLst>
                <a:ext uri="{FF2B5EF4-FFF2-40B4-BE49-F238E27FC236}">
                  <a16:creationId xmlns:a16="http://schemas.microsoft.com/office/drawing/2014/main" id="{58172176-04AB-E9D3-9108-4249D0BF4704}"/>
                </a:ext>
                <a:ext uri="{C183D7F6-B498-43B3-948B-1728B52AA6E4}">
                  <adec:decorative xmlns:adec="http://schemas.microsoft.com/office/drawing/2017/decorative" val="1"/>
                </a:ext>
              </a:extLst>
            </p:cNvPr>
            <p:cNvSpPr/>
            <p:nvPr/>
          </p:nvSpPr>
          <p:spPr>
            <a:xfrm>
              <a:off x="5785076" y="5268708"/>
              <a:ext cx="1150676" cy="875107"/>
            </a:xfrm>
            <a:prstGeom prst="rect">
              <a:avLst/>
            </a:prstGeom>
            <a:noFill/>
            <a:ln w="25400" cap="flat">
              <a:solidFill>
                <a:schemeClr val="tx2">
                  <a:lumMod val="90000"/>
                </a:schemeClr>
              </a:solidFill>
              <a:miter lim="800000"/>
              <a:headEnd/>
              <a:tailEnd/>
            </a:ln>
            <a:effectLst/>
          </p:spPr>
          <p:txBody>
            <a:bodyPr wrap="none" lIns="36576" tIns="91440" rIns="36576" anchor="t"/>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Cache </a:t>
              </a:r>
            </a:p>
          </p:txBody>
        </p:sp>
        <p:pic>
          <p:nvPicPr>
            <p:cNvPr id="38" name="Graphic 37">
              <a:extLst>
                <a:ext uri="{FF2B5EF4-FFF2-40B4-BE49-F238E27FC236}">
                  <a16:creationId xmlns:a16="http://schemas.microsoft.com/office/drawing/2014/main" id="{1CEF44CA-F5DD-9256-9221-A974B0575402}"/>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115139" y="5622352"/>
              <a:ext cx="490551" cy="490551"/>
            </a:xfrm>
            <a:prstGeom prst="rect">
              <a:avLst/>
            </a:prstGeom>
          </p:spPr>
        </p:pic>
      </p:grpSp>
      <p:grpSp>
        <p:nvGrpSpPr>
          <p:cNvPr id="39" name="Group 38" descr="Azure Spring Apps Diagram - 1 of 7">
            <a:extLst>
              <a:ext uri="{FF2B5EF4-FFF2-40B4-BE49-F238E27FC236}">
                <a16:creationId xmlns:a16="http://schemas.microsoft.com/office/drawing/2014/main" id="{0674F4E9-5E05-182A-15EA-2D4872D9B76B}"/>
              </a:ext>
              <a:ext uri="{C183D7F6-B498-43B3-948B-1728B52AA6E4}">
                <adec:decorative xmlns:adec="http://schemas.microsoft.com/office/drawing/2017/decorative" val="0"/>
              </a:ext>
            </a:extLst>
          </p:cNvPr>
          <p:cNvGrpSpPr/>
          <p:nvPr/>
        </p:nvGrpSpPr>
        <p:grpSpPr>
          <a:xfrm>
            <a:off x="593061" y="2261016"/>
            <a:ext cx="10989339" cy="1878152"/>
            <a:chOff x="591028" y="2413951"/>
            <a:chExt cx="10913475" cy="1878152"/>
          </a:xfrm>
        </p:grpSpPr>
        <p:sp>
          <p:nvSpPr>
            <p:cNvPr id="40" name="Rectangle 39">
              <a:extLst>
                <a:ext uri="{FF2B5EF4-FFF2-40B4-BE49-F238E27FC236}">
                  <a16:creationId xmlns:a16="http://schemas.microsoft.com/office/drawing/2014/main" id="{D276B87A-60E9-7896-E321-E763606A94DE}"/>
                </a:ext>
              </a:extLst>
            </p:cNvPr>
            <p:cNvSpPr/>
            <p:nvPr/>
          </p:nvSpPr>
          <p:spPr>
            <a:xfrm>
              <a:off x="971747" y="2413951"/>
              <a:ext cx="10532756" cy="1878152"/>
            </a:xfrm>
            <a:prstGeom prst="rect">
              <a:avLst/>
            </a:prstGeom>
            <a:solidFill>
              <a:schemeClr val="bg1"/>
            </a:solidFill>
            <a:ln w="44450" cap="rnd" cmpd="sng" algn="ctr">
              <a:gradFill flip="none" rotWithShape="1">
                <a:gsLst>
                  <a:gs pos="24000">
                    <a:schemeClr val="accent3"/>
                  </a:gs>
                  <a:gs pos="77000">
                    <a:schemeClr val="accent6"/>
                  </a:gs>
                </a:gsLst>
                <a:lin ang="2700000" scaled="0"/>
                <a:tileRect/>
              </a:gradFill>
              <a:prstDash val="solid"/>
              <a:miter lim="800000"/>
              <a:headEnd type="none" w="lg" len="med"/>
              <a:tailEnd type="none" w="lg" len="med"/>
            </a:ln>
            <a:effectLst/>
          </p:spPr>
          <p:txBody>
            <a:bodyPr lIns="91440" tIns="91440" rIns="9144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F3F3F"/>
                </a:solidFill>
                <a:effectLst/>
                <a:uLnTx/>
                <a:uFillTx/>
                <a:latin typeface="Segoe UI Semibold"/>
                <a:ea typeface="+mn-ea"/>
                <a:cs typeface="Segoe UI Semibold"/>
              </a:endParaRPr>
            </a:p>
          </p:txBody>
        </p:sp>
        <p:pic>
          <p:nvPicPr>
            <p:cNvPr id="41" name="Graphic 40">
              <a:extLst>
                <a:ext uri="{FF2B5EF4-FFF2-40B4-BE49-F238E27FC236}">
                  <a16:creationId xmlns:a16="http://schemas.microsoft.com/office/drawing/2014/main" id="{74A7A2BE-0B67-4FC9-E196-198FE461CAB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1028" y="2999427"/>
              <a:ext cx="762744" cy="762744"/>
            </a:xfrm>
            <a:prstGeom prst="rect">
              <a:avLst/>
            </a:prstGeom>
          </p:spPr>
        </p:pic>
        <p:sp>
          <p:nvSpPr>
            <p:cNvPr id="42" name="TextBox 41">
              <a:extLst>
                <a:ext uri="{FF2B5EF4-FFF2-40B4-BE49-F238E27FC236}">
                  <a16:creationId xmlns:a16="http://schemas.microsoft.com/office/drawing/2014/main" id="{C77539DC-628B-513F-4E03-C2A9FE6F001B}"/>
                </a:ext>
              </a:extLst>
            </p:cNvPr>
            <p:cNvSpPr txBox="1"/>
            <p:nvPr/>
          </p:nvSpPr>
          <p:spPr>
            <a:xfrm>
              <a:off x="5054083" y="2462431"/>
              <a:ext cx="2379235" cy="369332"/>
            </a:xfrm>
            <a:prstGeom prst="rect">
              <a:avLst/>
            </a:prstGeom>
            <a:noFill/>
          </p:spPr>
          <p:txBody>
            <a:bodyPr wrap="square" rtlCol="0" anchor="ctr">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D428A"/>
                  </a:solidFill>
                  <a:effectLst/>
                  <a:uLnTx/>
                  <a:uFillTx/>
                  <a:latin typeface="Segoe UI Semibold" panose="020B0502040204020203" pitchFamily="34" charset="0"/>
                  <a:ea typeface="Segoe Pro Semibold" charset="0"/>
                  <a:cs typeface="Segoe UI Semibold" panose="020B0502040204020203" pitchFamily="34" charset="0"/>
                </a:rPr>
                <a:t>Azure Spring Apps</a:t>
              </a:r>
            </a:p>
          </p:txBody>
        </p:sp>
        <p:grpSp>
          <p:nvGrpSpPr>
            <p:cNvPr id="43" name="Group 42">
              <a:extLst>
                <a:ext uri="{FF2B5EF4-FFF2-40B4-BE49-F238E27FC236}">
                  <a16:creationId xmlns:a16="http://schemas.microsoft.com/office/drawing/2014/main" id="{3B7CC016-AA66-AF84-322F-5CFE8B0DD020}"/>
                </a:ext>
              </a:extLst>
            </p:cNvPr>
            <p:cNvGrpSpPr/>
            <p:nvPr/>
          </p:nvGrpSpPr>
          <p:grpSpPr>
            <a:xfrm>
              <a:off x="1515541" y="2647480"/>
              <a:ext cx="9534921" cy="1421873"/>
              <a:chOff x="6888321" y="3594172"/>
              <a:chExt cx="4435958" cy="661502"/>
            </a:xfrm>
          </p:grpSpPr>
          <p:cxnSp>
            <p:nvCxnSpPr>
              <p:cNvPr id="44" name="Straight Connector 43">
                <a:extLst>
                  <a:ext uri="{FF2B5EF4-FFF2-40B4-BE49-F238E27FC236}">
                    <a16:creationId xmlns:a16="http://schemas.microsoft.com/office/drawing/2014/main" id="{FCE32697-7391-6493-9DF2-EBC437ECEDEE}"/>
                  </a:ext>
                </a:extLst>
              </p:cNvPr>
              <p:cNvCxnSpPr>
                <a:cxnSpLocks/>
              </p:cNvCxnSpPr>
              <p:nvPr/>
            </p:nvCxnSpPr>
            <p:spPr>
              <a:xfrm>
                <a:off x="9096273" y="3788472"/>
                <a:ext cx="0" cy="405522"/>
              </a:xfrm>
              <a:prstGeom prst="line">
                <a:avLst/>
              </a:prstGeom>
              <a:noFill/>
              <a:ln w="25400" cap="flat" cmpd="sng" algn="ctr">
                <a:solidFill>
                  <a:schemeClr val="tx2">
                    <a:lumMod val="90000"/>
                  </a:schemeClr>
                </a:solidFill>
                <a:prstDash val="solid"/>
                <a:miter lim="800000"/>
                <a:headEnd type="none" w="med" len="med"/>
                <a:tailEnd type="none" w="med" len="med"/>
              </a:ln>
              <a:effectLst/>
            </p:spPr>
          </p:cxnSp>
          <p:sp>
            <p:nvSpPr>
              <p:cNvPr id="45" name="Rectangle 44" hidden="1">
                <a:extLst>
                  <a:ext uri="{FF2B5EF4-FFF2-40B4-BE49-F238E27FC236}">
                    <a16:creationId xmlns:a16="http://schemas.microsoft.com/office/drawing/2014/main" id="{CD9F0437-11A1-494A-349B-5C61AA0AE6C7}"/>
                  </a:ext>
                </a:extLst>
              </p:cNvPr>
              <p:cNvSpPr/>
              <p:nvPr/>
            </p:nvSpPr>
            <p:spPr bwMode="auto">
              <a:xfrm>
                <a:off x="6888321" y="3696981"/>
                <a:ext cx="4435958" cy="558693"/>
              </a:xfrm>
              <a:prstGeom prst="rect">
                <a:avLst/>
              </a:prstGeom>
              <a:noFill/>
              <a:ln w="25400" cap="flat" cmpd="sng" algn="ctr">
                <a:solidFill>
                  <a:srgbClr val="D59D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3F3F3F"/>
                  </a:solidFill>
                  <a:effectLst/>
                  <a:uLnTx/>
                  <a:uFillTx/>
                  <a:latin typeface="Metropolis" panose="00000500000000000000" pitchFamily="50" charset="0"/>
                  <a:ea typeface="Segoe UI" pitchFamily="34" charset="0"/>
                  <a:cs typeface="Segoe UI" pitchFamily="34" charset="0"/>
                </a:endParaRPr>
              </a:p>
            </p:txBody>
          </p:sp>
          <p:grpSp>
            <p:nvGrpSpPr>
              <p:cNvPr id="46" name="Group 45" hidden="1">
                <a:extLst>
                  <a:ext uri="{FF2B5EF4-FFF2-40B4-BE49-F238E27FC236}">
                    <a16:creationId xmlns:a16="http://schemas.microsoft.com/office/drawing/2014/main" id="{BF241BC2-7769-C356-3283-23733BE4D252}"/>
                  </a:ext>
                </a:extLst>
              </p:cNvPr>
              <p:cNvGrpSpPr/>
              <p:nvPr/>
            </p:nvGrpSpPr>
            <p:grpSpPr>
              <a:xfrm>
                <a:off x="7877200" y="3594172"/>
                <a:ext cx="193201" cy="193201"/>
                <a:chOff x="7142554" y="3680684"/>
                <a:chExt cx="161985" cy="161985"/>
              </a:xfrm>
            </p:grpSpPr>
            <p:sp>
              <p:nvSpPr>
                <p:cNvPr id="206" name="Oval 205">
                  <a:extLst>
                    <a:ext uri="{FF2B5EF4-FFF2-40B4-BE49-F238E27FC236}">
                      <a16:creationId xmlns:a16="http://schemas.microsoft.com/office/drawing/2014/main" id="{EF18D9B1-EB08-1343-B725-51EECC6254CC}"/>
                    </a:ext>
                  </a:extLst>
                </p:cNvPr>
                <p:cNvSpPr/>
                <p:nvPr/>
              </p:nvSpPr>
              <p:spPr bwMode="auto">
                <a:xfrm>
                  <a:off x="7142554" y="3680684"/>
                  <a:ext cx="161985" cy="161985"/>
                </a:xfrm>
                <a:prstGeom prst="ellipse">
                  <a:avLst/>
                </a:prstGeom>
                <a:solidFill>
                  <a:srgbClr val="FFFFFF"/>
                </a:solidFill>
                <a:ln w="25400" cap="flat" cmpd="sng" algn="ctr">
                  <a:solidFill>
                    <a:srgbClr val="D59D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3F3F3F"/>
                    </a:solidFill>
                    <a:effectLst/>
                    <a:uLnTx/>
                    <a:uFillTx/>
                    <a:latin typeface="Metropolis" panose="00000500000000000000" pitchFamily="50" charset="0"/>
                    <a:ea typeface="+mn-ea"/>
                    <a:cs typeface="Segoe UI" pitchFamily="34" charset="0"/>
                  </a:endParaRPr>
                </a:p>
              </p:txBody>
            </p:sp>
            <p:pic>
              <p:nvPicPr>
                <p:cNvPr id="207" name="Graphic 206">
                  <a:extLst>
                    <a:ext uri="{FF2B5EF4-FFF2-40B4-BE49-F238E27FC236}">
                      <a16:creationId xmlns:a16="http://schemas.microsoft.com/office/drawing/2014/main" id="{012053C2-0BDF-A815-5743-ED29B9090D9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161383" y="3700429"/>
                  <a:ext cx="124326" cy="122494"/>
                </a:xfrm>
                <a:prstGeom prst="rect">
                  <a:avLst/>
                </a:prstGeom>
              </p:spPr>
            </p:pic>
          </p:grpSp>
          <p:grpSp>
            <p:nvGrpSpPr>
              <p:cNvPr id="47" name="Group 46" hidden="1">
                <a:extLst>
                  <a:ext uri="{FF2B5EF4-FFF2-40B4-BE49-F238E27FC236}">
                    <a16:creationId xmlns:a16="http://schemas.microsoft.com/office/drawing/2014/main" id="{0E365986-AB70-EC57-E430-67624D6F5D63}"/>
                  </a:ext>
                </a:extLst>
              </p:cNvPr>
              <p:cNvGrpSpPr/>
              <p:nvPr/>
            </p:nvGrpSpPr>
            <p:grpSpPr>
              <a:xfrm>
                <a:off x="10136881" y="3594172"/>
                <a:ext cx="193201" cy="193201"/>
                <a:chOff x="7142554" y="3680684"/>
                <a:chExt cx="161985" cy="161985"/>
              </a:xfrm>
            </p:grpSpPr>
            <p:sp>
              <p:nvSpPr>
                <p:cNvPr id="204" name="Oval 203">
                  <a:extLst>
                    <a:ext uri="{FF2B5EF4-FFF2-40B4-BE49-F238E27FC236}">
                      <a16:creationId xmlns:a16="http://schemas.microsoft.com/office/drawing/2014/main" id="{646127E0-AEC9-DFCB-743A-B416FEB99486}"/>
                    </a:ext>
                  </a:extLst>
                </p:cNvPr>
                <p:cNvSpPr/>
                <p:nvPr/>
              </p:nvSpPr>
              <p:spPr bwMode="auto">
                <a:xfrm>
                  <a:off x="7142554" y="3680684"/>
                  <a:ext cx="161985" cy="161985"/>
                </a:xfrm>
                <a:prstGeom prst="ellipse">
                  <a:avLst/>
                </a:prstGeom>
                <a:solidFill>
                  <a:srgbClr val="FFFFFF"/>
                </a:solidFill>
                <a:ln w="25400" cap="flat" cmpd="sng" algn="ctr">
                  <a:solidFill>
                    <a:srgbClr val="D59D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pic>
              <p:nvPicPr>
                <p:cNvPr id="205" name="Graphic 204">
                  <a:extLst>
                    <a:ext uri="{FF2B5EF4-FFF2-40B4-BE49-F238E27FC236}">
                      <a16:creationId xmlns:a16="http://schemas.microsoft.com/office/drawing/2014/main" id="{4CE14960-CC9C-422A-6ED5-9DC9E0788B0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161383" y="3700429"/>
                  <a:ext cx="124326" cy="122494"/>
                </a:xfrm>
                <a:prstGeom prst="rect">
                  <a:avLst/>
                </a:prstGeom>
              </p:spPr>
            </p:pic>
          </p:grpSp>
          <p:sp>
            <p:nvSpPr>
              <p:cNvPr id="48" name="TextBox 47" hidden="1">
                <a:extLst>
                  <a:ext uri="{FF2B5EF4-FFF2-40B4-BE49-F238E27FC236}">
                    <a16:creationId xmlns:a16="http://schemas.microsoft.com/office/drawing/2014/main" id="{8CF77462-F1DE-57A5-C3DB-176CB7305226}"/>
                  </a:ext>
                </a:extLst>
              </p:cNvPr>
              <p:cNvSpPr txBox="1"/>
              <p:nvPr/>
            </p:nvSpPr>
            <p:spPr>
              <a:xfrm>
                <a:off x="7659756" y="3802787"/>
                <a:ext cx="628088" cy="113834"/>
              </a:xfrm>
              <a:prstGeom prst="rect">
                <a:avLst/>
              </a:prstGeom>
              <a:noFill/>
            </p:spPr>
            <p:txBody>
              <a:bodyPr wrap="none">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Spring Boot Apps </a:t>
                </a:r>
              </a:p>
            </p:txBody>
          </p:sp>
          <p:sp>
            <p:nvSpPr>
              <p:cNvPr id="49" name="TextBox 48" hidden="1">
                <a:extLst>
                  <a:ext uri="{FF2B5EF4-FFF2-40B4-BE49-F238E27FC236}">
                    <a16:creationId xmlns:a16="http://schemas.microsoft.com/office/drawing/2014/main" id="{5325D023-F5B3-B72F-3FF9-47CA67943846}"/>
                  </a:ext>
                </a:extLst>
              </p:cNvPr>
              <p:cNvSpPr txBox="1"/>
              <p:nvPr/>
            </p:nvSpPr>
            <p:spPr>
              <a:xfrm>
                <a:off x="9958218" y="3806320"/>
                <a:ext cx="550527" cy="113834"/>
              </a:xfrm>
              <a:prstGeom prst="rect">
                <a:avLst/>
              </a:prstGeom>
              <a:noFill/>
            </p:spPr>
            <p:txBody>
              <a:bodyPr wrap="none">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Service runtime</a:t>
                </a:r>
              </a:p>
            </p:txBody>
          </p:sp>
          <p:grpSp>
            <p:nvGrpSpPr>
              <p:cNvPr id="50" name="Group 49" hidden="1">
                <a:extLst>
                  <a:ext uri="{FF2B5EF4-FFF2-40B4-BE49-F238E27FC236}">
                    <a16:creationId xmlns:a16="http://schemas.microsoft.com/office/drawing/2014/main" id="{C0D228E0-3154-87A4-1992-109A528C47E4}"/>
                  </a:ext>
                </a:extLst>
              </p:cNvPr>
              <p:cNvGrpSpPr/>
              <p:nvPr/>
            </p:nvGrpSpPr>
            <p:grpSpPr>
              <a:xfrm>
                <a:off x="9213176" y="4029267"/>
                <a:ext cx="196257" cy="129271"/>
                <a:chOff x="9090925" y="3944013"/>
                <a:chExt cx="454755" cy="299539"/>
              </a:xfrm>
            </p:grpSpPr>
            <p:pic>
              <p:nvPicPr>
                <p:cNvPr id="201" name="Graphic 200">
                  <a:extLst>
                    <a:ext uri="{FF2B5EF4-FFF2-40B4-BE49-F238E27FC236}">
                      <a16:creationId xmlns:a16="http://schemas.microsoft.com/office/drawing/2014/main" id="{61BE8480-3D42-CFF0-9B83-3FB7C0642B8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090925" y="3944013"/>
                  <a:ext cx="454755" cy="299539"/>
                </a:xfrm>
                <a:prstGeom prst="rect">
                  <a:avLst/>
                </a:prstGeom>
              </p:spPr>
            </p:pic>
            <p:sp>
              <p:nvSpPr>
                <p:cNvPr id="202" name="Freeform: Shape 201">
                  <a:extLst>
                    <a:ext uri="{FF2B5EF4-FFF2-40B4-BE49-F238E27FC236}">
                      <a16:creationId xmlns:a16="http://schemas.microsoft.com/office/drawing/2014/main" id="{8193B4DD-5AE5-E9CE-242E-2D66DE9E7A52}"/>
                    </a:ext>
                  </a:extLst>
                </p:cNvPr>
                <p:cNvSpPr/>
                <p:nvPr/>
              </p:nvSpPr>
              <p:spPr>
                <a:xfrm>
                  <a:off x="9219760" y="3977888"/>
                  <a:ext cx="254321" cy="224709"/>
                </a:xfrm>
                <a:custGeom>
                  <a:avLst/>
                  <a:gdLst>
                    <a:gd name="connsiteX0" fmla="*/ 232029 w 254321"/>
                    <a:gd name="connsiteY0" fmla="*/ 0 h 224709"/>
                    <a:gd name="connsiteX1" fmla="*/ 232873 w 254321"/>
                    <a:gd name="connsiteY1" fmla="*/ 186912 h 224709"/>
                    <a:gd name="connsiteX2" fmla="*/ 232846 w 254321"/>
                    <a:gd name="connsiteY2" fmla="*/ 186885 h 224709"/>
                    <a:gd name="connsiteX3" fmla="*/ 62599 w 254321"/>
                    <a:gd name="connsiteY3" fmla="*/ 222667 h 224709"/>
                    <a:gd name="connsiteX4" fmla="*/ 44191 w 254321"/>
                    <a:gd name="connsiteY4" fmla="*/ 224709 h 224709"/>
                    <a:gd name="connsiteX5" fmla="*/ 52142 w 254321"/>
                    <a:gd name="connsiteY5" fmla="*/ 221686 h 224709"/>
                    <a:gd name="connsiteX6" fmla="*/ 127762 w 254321"/>
                    <a:gd name="connsiteY6" fmla="*/ 195245 h 224709"/>
                    <a:gd name="connsiteX7" fmla="*/ 218931 w 254321"/>
                    <a:gd name="connsiteY7" fmla="*/ 79596 h 224709"/>
                    <a:gd name="connsiteX8" fmla="*/ 111369 w 254321"/>
                    <a:gd name="connsiteY8" fmla="*/ 181848 h 224709"/>
                    <a:gd name="connsiteX9" fmla="*/ 27280 w 254321"/>
                    <a:gd name="connsiteY9" fmla="*/ 203659 h 224709"/>
                    <a:gd name="connsiteX10" fmla="*/ 25102 w 254321"/>
                    <a:gd name="connsiteY10" fmla="*/ 202489 h 224709"/>
                    <a:gd name="connsiteX11" fmla="*/ 54103 w 254321"/>
                    <a:gd name="connsiteY11" fmla="*/ 79133 h 224709"/>
                    <a:gd name="connsiteX12" fmla="*/ 143175 w 254321"/>
                    <a:gd name="connsiteY12" fmla="*/ 66498 h 224709"/>
                    <a:gd name="connsiteX13" fmla="*/ 232029 w 254321"/>
                    <a:gd name="connsiteY13" fmla="*/ 0 h 2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321" h="224709">
                      <a:moveTo>
                        <a:pt x="232029" y="0"/>
                      </a:moveTo>
                      <a:cubicBezTo>
                        <a:pt x="249865" y="52910"/>
                        <a:pt x="271296" y="135691"/>
                        <a:pt x="232873" y="186912"/>
                      </a:cubicBezTo>
                      <a:lnTo>
                        <a:pt x="232846" y="186885"/>
                      </a:lnTo>
                      <a:cubicBezTo>
                        <a:pt x="195050" y="237235"/>
                        <a:pt x="114337" y="220243"/>
                        <a:pt x="62599" y="222667"/>
                      </a:cubicBezTo>
                      <a:cubicBezTo>
                        <a:pt x="62599" y="222667"/>
                        <a:pt x="53449" y="223184"/>
                        <a:pt x="44191" y="224709"/>
                      </a:cubicBezTo>
                      <a:cubicBezTo>
                        <a:pt x="44191" y="224709"/>
                        <a:pt x="47676" y="223211"/>
                        <a:pt x="52142" y="221686"/>
                      </a:cubicBezTo>
                      <a:cubicBezTo>
                        <a:pt x="88495" y="209106"/>
                        <a:pt x="105651" y="206600"/>
                        <a:pt x="127762" y="195245"/>
                      </a:cubicBezTo>
                      <a:cubicBezTo>
                        <a:pt x="169235" y="174005"/>
                        <a:pt x="210571" y="127685"/>
                        <a:pt x="218931" y="79596"/>
                      </a:cubicBezTo>
                      <a:cubicBezTo>
                        <a:pt x="203137" y="125861"/>
                        <a:pt x="155102" y="165672"/>
                        <a:pt x="111369" y="181848"/>
                      </a:cubicBezTo>
                      <a:cubicBezTo>
                        <a:pt x="81415" y="192876"/>
                        <a:pt x="27280" y="203632"/>
                        <a:pt x="27280" y="203659"/>
                      </a:cubicBezTo>
                      <a:cubicBezTo>
                        <a:pt x="27308" y="203687"/>
                        <a:pt x="25129" y="202516"/>
                        <a:pt x="25102" y="202489"/>
                      </a:cubicBezTo>
                      <a:cubicBezTo>
                        <a:pt x="-11714" y="184571"/>
                        <a:pt x="-12776" y="104839"/>
                        <a:pt x="54103" y="79133"/>
                      </a:cubicBezTo>
                      <a:cubicBezTo>
                        <a:pt x="83430" y="67859"/>
                        <a:pt x="111478" y="74041"/>
                        <a:pt x="143175" y="66498"/>
                      </a:cubicBezTo>
                      <a:cubicBezTo>
                        <a:pt x="176996" y="58465"/>
                        <a:pt x="216126" y="33113"/>
                        <a:pt x="232029" y="0"/>
                      </a:cubicBezTo>
                      <a:close/>
                    </a:path>
                  </a:pathLst>
                </a:custGeom>
                <a:solidFill>
                  <a:srgbClr val="FFFFFF"/>
                </a:solidFill>
                <a:ln w="26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203" name="Oval 202">
                  <a:extLst>
                    <a:ext uri="{FF2B5EF4-FFF2-40B4-BE49-F238E27FC236}">
                      <a16:creationId xmlns:a16="http://schemas.microsoft.com/office/drawing/2014/main" id="{CDCFCA26-512A-46C4-7571-32BB2979C365}"/>
                    </a:ext>
                  </a:extLst>
                </p:cNvPr>
                <p:cNvSpPr/>
                <p:nvPr/>
              </p:nvSpPr>
              <p:spPr bwMode="auto">
                <a:xfrm>
                  <a:off x="9220134" y="4189033"/>
                  <a:ext cx="27432" cy="274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grpSp>
          <p:grpSp>
            <p:nvGrpSpPr>
              <p:cNvPr id="51" name="Group 50" hidden="1">
                <a:extLst>
                  <a:ext uri="{FF2B5EF4-FFF2-40B4-BE49-F238E27FC236}">
                    <a16:creationId xmlns:a16="http://schemas.microsoft.com/office/drawing/2014/main" id="{0BD1BDAF-C4EF-0737-3CEA-263E0A88D9D2}"/>
                  </a:ext>
                </a:extLst>
              </p:cNvPr>
              <p:cNvGrpSpPr/>
              <p:nvPr/>
            </p:nvGrpSpPr>
            <p:grpSpPr>
              <a:xfrm>
                <a:off x="9488697" y="4029267"/>
                <a:ext cx="196257" cy="129271"/>
                <a:chOff x="9090925" y="3944013"/>
                <a:chExt cx="454755" cy="299539"/>
              </a:xfrm>
            </p:grpSpPr>
            <p:pic>
              <p:nvPicPr>
                <p:cNvPr id="195" name="Graphic 194">
                  <a:extLst>
                    <a:ext uri="{FF2B5EF4-FFF2-40B4-BE49-F238E27FC236}">
                      <a16:creationId xmlns:a16="http://schemas.microsoft.com/office/drawing/2014/main" id="{6F6006A5-EED3-D92C-FDB9-974463EC592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090925" y="3944013"/>
                  <a:ext cx="454755" cy="299539"/>
                </a:xfrm>
                <a:prstGeom prst="rect">
                  <a:avLst/>
                </a:prstGeom>
              </p:spPr>
            </p:pic>
            <p:sp>
              <p:nvSpPr>
                <p:cNvPr id="199" name="Freeform: Shape 198">
                  <a:extLst>
                    <a:ext uri="{FF2B5EF4-FFF2-40B4-BE49-F238E27FC236}">
                      <a16:creationId xmlns:a16="http://schemas.microsoft.com/office/drawing/2014/main" id="{397A1C79-7501-29BD-E8FE-E071269F2C0F}"/>
                    </a:ext>
                  </a:extLst>
                </p:cNvPr>
                <p:cNvSpPr/>
                <p:nvPr/>
              </p:nvSpPr>
              <p:spPr>
                <a:xfrm>
                  <a:off x="9219760" y="3977888"/>
                  <a:ext cx="254321" cy="224709"/>
                </a:xfrm>
                <a:custGeom>
                  <a:avLst/>
                  <a:gdLst>
                    <a:gd name="connsiteX0" fmla="*/ 232029 w 254321"/>
                    <a:gd name="connsiteY0" fmla="*/ 0 h 224709"/>
                    <a:gd name="connsiteX1" fmla="*/ 232873 w 254321"/>
                    <a:gd name="connsiteY1" fmla="*/ 186912 h 224709"/>
                    <a:gd name="connsiteX2" fmla="*/ 232846 w 254321"/>
                    <a:gd name="connsiteY2" fmla="*/ 186885 h 224709"/>
                    <a:gd name="connsiteX3" fmla="*/ 62599 w 254321"/>
                    <a:gd name="connsiteY3" fmla="*/ 222667 h 224709"/>
                    <a:gd name="connsiteX4" fmla="*/ 44191 w 254321"/>
                    <a:gd name="connsiteY4" fmla="*/ 224709 h 224709"/>
                    <a:gd name="connsiteX5" fmla="*/ 52142 w 254321"/>
                    <a:gd name="connsiteY5" fmla="*/ 221686 h 224709"/>
                    <a:gd name="connsiteX6" fmla="*/ 127762 w 254321"/>
                    <a:gd name="connsiteY6" fmla="*/ 195245 h 224709"/>
                    <a:gd name="connsiteX7" fmla="*/ 218931 w 254321"/>
                    <a:gd name="connsiteY7" fmla="*/ 79596 h 224709"/>
                    <a:gd name="connsiteX8" fmla="*/ 111369 w 254321"/>
                    <a:gd name="connsiteY8" fmla="*/ 181848 h 224709"/>
                    <a:gd name="connsiteX9" fmla="*/ 27280 w 254321"/>
                    <a:gd name="connsiteY9" fmla="*/ 203659 h 224709"/>
                    <a:gd name="connsiteX10" fmla="*/ 25102 w 254321"/>
                    <a:gd name="connsiteY10" fmla="*/ 202489 h 224709"/>
                    <a:gd name="connsiteX11" fmla="*/ 54103 w 254321"/>
                    <a:gd name="connsiteY11" fmla="*/ 79133 h 224709"/>
                    <a:gd name="connsiteX12" fmla="*/ 143175 w 254321"/>
                    <a:gd name="connsiteY12" fmla="*/ 66498 h 224709"/>
                    <a:gd name="connsiteX13" fmla="*/ 232029 w 254321"/>
                    <a:gd name="connsiteY13" fmla="*/ 0 h 2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321" h="224709">
                      <a:moveTo>
                        <a:pt x="232029" y="0"/>
                      </a:moveTo>
                      <a:cubicBezTo>
                        <a:pt x="249865" y="52910"/>
                        <a:pt x="271296" y="135691"/>
                        <a:pt x="232873" y="186912"/>
                      </a:cubicBezTo>
                      <a:lnTo>
                        <a:pt x="232846" y="186885"/>
                      </a:lnTo>
                      <a:cubicBezTo>
                        <a:pt x="195050" y="237235"/>
                        <a:pt x="114337" y="220243"/>
                        <a:pt x="62599" y="222667"/>
                      </a:cubicBezTo>
                      <a:cubicBezTo>
                        <a:pt x="62599" y="222667"/>
                        <a:pt x="53449" y="223184"/>
                        <a:pt x="44191" y="224709"/>
                      </a:cubicBezTo>
                      <a:cubicBezTo>
                        <a:pt x="44191" y="224709"/>
                        <a:pt x="47676" y="223211"/>
                        <a:pt x="52142" y="221686"/>
                      </a:cubicBezTo>
                      <a:cubicBezTo>
                        <a:pt x="88495" y="209106"/>
                        <a:pt x="105651" y="206600"/>
                        <a:pt x="127762" y="195245"/>
                      </a:cubicBezTo>
                      <a:cubicBezTo>
                        <a:pt x="169235" y="174005"/>
                        <a:pt x="210571" y="127685"/>
                        <a:pt x="218931" y="79596"/>
                      </a:cubicBezTo>
                      <a:cubicBezTo>
                        <a:pt x="203137" y="125861"/>
                        <a:pt x="155102" y="165672"/>
                        <a:pt x="111369" y="181848"/>
                      </a:cubicBezTo>
                      <a:cubicBezTo>
                        <a:pt x="81415" y="192876"/>
                        <a:pt x="27280" y="203632"/>
                        <a:pt x="27280" y="203659"/>
                      </a:cubicBezTo>
                      <a:cubicBezTo>
                        <a:pt x="27308" y="203687"/>
                        <a:pt x="25129" y="202516"/>
                        <a:pt x="25102" y="202489"/>
                      </a:cubicBezTo>
                      <a:cubicBezTo>
                        <a:pt x="-11714" y="184571"/>
                        <a:pt x="-12776" y="104839"/>
                        <a:pt x="54103" y="79133"/>
                      </a:cubicBezTo>
                      <a:cubicBezTo>
                        <a:pt x="83430" y="67859"/>
                        <a:pt x="111478" y="74041"/>
                        <a:pt x="143175" y="66498"/>
                      </a:cubicBezTo>
                      <a:cubicBezTo>
                        <a:pt x="176996" y="58465"/>
                        <a:pt x="216126" y="33113"/>
                        <a:pt x="232029" y="0"/>
                      </a:cubicBezTo>
                      <a:close/>
                    </a:path>
                  </a:pathLst>
                </a:custGeom>
                <a:solidFill>
                  <a:srgbClr val="FFFFFF"/>
                </a:solidFill>
                <a:ln w="26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200" name="Oval 199">
                  <a:extLst>
                    <a:ext uri="{FF2B5EF4-FFF2-40B4-BE49-F238E27FC236}">
                      <a16:creationId xmlns:a16="http://schemas.microsoft.com/office/drawing/2014/main" id="{D3139772-135B-06B4-8919-B86E0A8C9E43}"/>
                    </a:ext>
                  </a:extLst>
                </p:cNvPr>
                <p:cNvSpPr/>
                <p:nvPr/>
              </p:nvSpPr>
              <p:spPr bwMode="auto">
                <a:xfrm>
                  <a:off x="9220134" y="4189033"/>
                  <a:ext cx="27432" cy="274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grpSp>
          <p:pic>
            <p:nvPicPr>
              <p:cNvPr id="52" name="Graphic 51" hidden="1">
                <a:extLst>
                  <a:ext uri="{FF2B5EF4-FFF2-40B4-BE49-F238E27FC236}">
                    <a16:creationId xmlns:a16="http://schemas.microsoft.com/office/drawing/2014/main" id="{AED78526-A11F-0ABD-205B-5E6BEB26A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82269" y="4002881"/>
                <a:ext cx="186833" cy="182042"/>
              </a:xfrm>
              <a:prstGeom prst="rect">
                <a:avLst/>
              </a:prstGeom>
            </p:spPr>
          </p:pic>
          <p:grpSp>
            <p:nvGrpSpPr>
              <p:cNvPr id="53" name="Group 52" hidden="1">
                <a:extLst>
                  <a:ext uri="{FF2B5EF4-FFF2-40B4-BE49-F238E27FC236}">
                    <a16:creationId xmlns:a16="http://schemas.microsoft.com/office/drawing/2014/main" id="{AFC35FF7-ED0B-1B50-C371-5DC02E34D5BC}"/>
                  </a:ext>
                </a:extLst>
              </p:cNvPr>
              <p:cNvGrpSpPr/>
              <p:nvPr/>
            </p:nvGrpSpPr>
            <p:grpSpPr>
              <a:xfrm>
                <a:off x="6993765" y="4002004"/>
                <a:ext cx="183797" cy="183797"/>
                <a:chOff x="9139940" y="4720452"/>
                <a:chExt cx="459359" cy="459359"/>
              </a:xfrm>
            </p:grpSpPr>
            <p:sp>
              <p:nvSpPr>
                <p:cNvPr id="184" name="Oval 183">
                  <a:extLst>
                    <a:ext uri="{FF2B5EF4-FFF2-40B4-BE49-F238E27FC236}">
                      <a16:creationId xmlns:a16="http://schemas.microsoft.com/office/drawing/2014/main" id="{854AA15C-5F89-7518-3B43-C1F085920C81}"/>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pic>
              <p:nvPicPr>
                <p:cNvPr id="189" name="Picture 188" descr="Icon&#10;&#10;Description automatically generated">
                  <a:extLst>
                    <a:ext uri="{FF2B5EF4-FFF2-40B4-BE49-F238E27FC236}">
                      <a16:creationId xmlns:a16="http://schemas.microsoft.com/office/drawing/2014/main" id="{461A894D-5985-A9AE-9178-DBD99D9A2A9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nvGrpSpPr>
              <p:cNvPr id="54" name="Group 53" hidden="1">
                <a:extLst>
                  <a:ext uri="{FF2B5EF4-FFF2-40B4-BE49-F238E27FC236}">
                    <a16:creationId xmlns:a16="http://schemas.microsoft.com/office/drawing/2014/main" id="{9F863BAE-D3D4-AEE5-1647-C62016C4E533}"/>
                  </a:ext>
                </a:extLst>
              </p:cNvPr>
              <p:cNvGrpSpPr/>
              <p:nvPr/>
            </p:nvGrpSpPr>
            <p:grpSpPr>
              <a:xfrm>
                <a:off x="7237311" y="4002004"/>
                <a:ext cx="183797" cy="183797"/>
                <a:chOff x="9139940" y="4720452"/>
                <a:chExt cx="459359" cy="459359"/>
              </a:xfrm>
            </p:grpSpPr>
            <p:sp>
              <p:nvSpPr>
                <p:cNvPr id="170" name="Oval 169">
                  <a:extLst>
                    <a:ext uri="{FF2B5EF4-FFF2-40B4-BE49-F238E27FC236}">
                      <a16:creationId xmlns:a16="http://schemas.microsoft.com/office/drawing/2014/main" id="{86D87E82-BA91-9A80-0A34-6182F091D3CB}"/>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pic>
              <p:nvPicPr>
                <p:cNvPr id="178" name="Picture 177" descr="Icon&#10;&#10;Description automatically generated">
                  <a:extLst>
                    <a:ext uri="{FF2B5EF4-FFF2-40B4-BE49-F238E27FC236}">
                      <a16:creationId xmlns:a16="http://schemas.microsoft.com/office/drawing/2014/main" id="{325E157C-5EB0-2C1C-67F3-9263BCB8D5D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nvGrpSpPr>
              <p:cNvPr id="55" name="Group 54" hidden="1">
                <a:extLst>
                  <a:ext uri="{FF2B5EF4-FFF2-40B4-BE49-F238E27FC236}">
                    <a16:creationId xmlns:a16="http://schemas.microsoft.com/office/drawing/2014/main" id="{281E8F09-B7BE-EAE3-CB31-26FBB965964A}"/>
                  </a:ext>
                </a:extLst>
              </p:cNvPr>
              <p:cNvGrpSpPr/>
              <p:nvPr/>
            </p:nvGrpSpPr>
            <p:grpSpPr>
              <a:xfrm>
                <a:off x="7480857" y="4002004"/>
                <a:ext cx="183797" cy="183797"/>
                <a:chOff x="9139940" y="4720452"/>
                <a:chExt cx="459359" cy="459359"/>
              </a:xfrm>
            </p:grpSpPr>
            <p:sp>
              <p:nvSpPr>
                <p:cNvPr id="133" name="Oval 132">
                  <a:extLst>
                    <a:ext uri="{FF2B5EF4-FFF2-40B4-BE49-F238E27FC236}">
                      <a16:creationId xmlns:a16="http://schemas.microsoft.com/office/drawing/2014/main" id="{17C7BB4C-5072-4E09-67C3-5D63DE1F70EF}"/>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pic>
              <p:nvPicPr>
                <p:cNvPr id="143" name="Picture 142" descr="Icon&#10;&#10;Description automatically generated">
                  <a:extLst>
                    <a:ext uri="{FF2B5EF4-FFF2-40B4-BE49-F238E27FC236}">
                      <a16:creationId xmlns:a16="http://schemas.microsoft.com/office/drawing/2014/main" id="{25081421-B978-B8BA-69E9-2E3F0287D29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nvGrpSpPr>
              <p:cNvPr id="56" name="Group 55" hidden="1">
                <a:extLst>
                  <a:ext uri="{FF2B5EF4-FFF2-40B4-BE49-F238E27FC236}">
                    <a16:creationId xmlns:a16="http://schemas.microsoft.com/office/drawing/2014/main" id="{AD9CDA82-7D9C-3D1A-49DD-92E6089B998C}"/>
                  </a:ext>
                </a:extLst>
              </p:cNvPr>
              <p:cNvGrpSpPr/>
              <p:nvPr/>
            </p:nvGrpSpPr>
            <p:grpSpPr>
              <a:xfrm>
                <a:off x="8196848" y="3998930"/>
                <a:ext cx="189945" cy="189945"/>
                <a:chOff x="9139940" y="4720452"/>
                <a:chExt cx="459359" cy="459359"/>
              </a:xfrm>
            </p:grpSpPr>
            <p:sp>
              <p:nvSpPr>
                <p:cNvPr id="123" name="Oval 122">
                  <a:extLst>
                    <a:ext uri="{FF2B5EF4-FFF2-40B4-BE49-F238E27FC236}">
                      <a16:creationId xmlns:a16="http://schemas.microsoft.com/office/drawing/2014/main" id="{DB73B729-EFB4-E742-3E77-B78EC64ACE56}"/>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pic>
              <p:nvPicPr>
                <p:cNvPr id="125" name="Picture 124" descr="Icon&#10;&#10;Description automatically generated">
                  <a:extLst>
                    <a:ext uri="{FF2B5EF4-FFF2-40B4-BE49-F238E27FC236}">
                      <a16:creationId xmlns:a16="http://schemas.microsoft.com/office/drawing/2014/main" id="{1E320876-99DD-4650-35C4-0105B23E9DD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pic>
            <p:nvPicPr>
              <p:cNvPr id="57" name="Graphic 56" hidden="1">
                <a:extLst>
                  <a:ext uri="{FF2B5EF4-FFF2-40B4-BE49-F238E27FC236}">
                    <a16:creationId xmlns:a16="http://schemas.microsoft.com/office/drawing/2014/main" id="{CDE068AF-F0C9-6A8B-203E-9106D7E7668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829784" y="4008177"/>
                <a:ext cx="171450" cy="171450"/>
              </a:xfrm>
              <a:prstGeom prst="rect">
                <a:avLst/>
              </a:prstGeom>
            </p:spPr>
          </p:pic>
          <p:pic>
            <p:nvPicPr>
              <p:cNvPr id="58" name="Graphic 57" hidden="1">
                <a:extLst>
                  <a:ext uri="{FF2B5EF4-FFF2-40B4-BE49-F238E27FC236}">
                    <a16:creationId xmlns:a16="http://schemas.microsoft.com/office/drawing/2014/main" id="{E2C392E4-1289-04D8-AA0D-12A9E7242C1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080498" y="4008177"/>
                <a:ext cx="171450" cy="171450"/>
              </a:xfrm>
              <a:prstGeom prst="rect">
                <a:avLst/>
              </a:prstGeom>
            </p:spPr>
          </p:pic>
          <p:grpSp>
            <p:nvGrpSpPr>
              <p:cNvPr id="59" name="Group 58" hidden="1">
                <a:extLst>
                  <a:ext uri="{FF2B5EF4-FFF2-40B4-BE49-F238E27FC236}">
                    <a16:creationId xmlns:a16="http://schemas.microsoft.com/office/drawing/2014/main" id="{10829B29-E03C-5B5A-E855-440CED79493C}"/>
                  </a:ext>
                </a:extLst>
              </p:cNvPr>
              <p:cNvGrpSpPr/>
              <p:nvPr/>
            </p:nvGrpSpPr>
            <p:grpSpPr>
              <a:xfrm>
                <a:off x="10286387" y="4005794"/>
                <a:ext cx="223134" cy="176217"/>
                <a:chOff x="10257760" y="3961141"/>
                <a:chExt cx="223134" cy="176217"/>
              </a:xfrm>
            </p:grpSpPr>
            <p:pic>
              <p:nvPicPr>
                <p:cNvPr id="118" name="Graphic 117">
                  <a:extLst>
                    <a:ext uri="{FF2B5EF4-FFF2-40B4-BE49-F238E27FC236}">
                      <a16:creationId xmlns:a16="http://schemas.microsoft.com/office/drawing/2014/main" id="{582D9240-2B4D-35B3-9F90-7A13DF225C6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09444" y="3961141"/>
                  <a:ext cx="171450" cy="171450"/>
                </a:xfrm>
                <a:prstGeom prst="rect">
                  <a:avLst/>
                </a:prstGeom>
              </p:spPr>
            </p:pic>
            <p:grpSp>
              <p:nvGrpSpPr>
                <p:cNvPr id="119" name="Graphic 5541">
                  <a:extLst>
                    <a:ext uri="{FF2B5EF4-FFF2-40B4-BE49-F238E27FC236}">
                      <a16:creationId xmlns:a16="http://schemas.microsoft.com/office/drawing/2014/main" id="{31B8162B-7D38-4CAF-CABB-7AFD63897CF9}"/>
                    </a:ext>
                  </a:extLst>
                </p:cNvPr>
                <p:cNvGrpSpPr/>
                <p:nvPr/>
              </p:nvGrpSpPr>
              <p:grpSpPr>
                <a:xfrm>
                  <a:off x="10257760" y="4076364"/>
                  <a:ext cx="117990" cy="60994"/>
                  <a:chOff x="10216193" y="4074053"/>
                  <a:chExt cx="117990" cy="60994"/>
                </a:xfrm>
              </p:grpSpPr>
              <p:sp>
                <p:nvSpPr>
                  <p:cNvPr id="120" name="Freeform: Shape 119">
                    <a:extLst>
                      <a:ext uri="{FF2B5EF4-FFF2-40B4-BE49-F238E27FC236}">
                        <a16:creationId xmlns:a16="http://schemas.microsoft.com/office/drawing/2014/main" id="{F3CAD1FF-F66E-8912-7927-0E276804E445}"/>
                      </a:ext>
                    </a:extLst>
                  </p:cNvPr>
                  <p:cNvSpPr/>
                  <p:nvPr/>
                </p:nvSpPr>
                <p:spPr>
                  <a:xfrm>
                    <a:off x="10227765" y="4092366"/>
                    <a:ext cx="94573" cy="25259"/>
                  </a:xfrm>
                  <a:custGeom>
                    <a:avLst/>
                    <a:gdLst>
                      <a:gd name="connsiteX0" fmla="*/ 26487 w 94573"/>
                      <a:gd name="connsiteY0" fmla="*/ 25250 h 25259"/>
                      <a:gd name="connsiteX1" fmla="*/ 26487 w 94573"/>
                      <a:gd name="connsiteY1" fmla="*/ 25250 h 25259"/>
                      <a:gd name="connsiteX2" fmla="*/ 2103 w 94573"/>
                      <a:gd name="connsiteY2" fmla="*/ 15248 h 25259"/>
                      <a:gd name="connsiteX3" fmla="*/ 640 w 94573"/>
                      <a:gd name="connsiteY3" fmla="*/ 9227 h 25259"/>
                      <a:gd name="connsiteX4" fmla="*/ 6661 w 94573"/>
                      <a:gd name="connsiteY4" fmla="*/ 7764 h 25259"/>
                      <a:gd name="connsiteX5" fmla="*/ 8294 w 94573"/>
                      <a:gd name="connsiteY5" fmla="*/ 9533 h 25259"/>
                      <a:gd name="connsiteX6" fmla="*/ 26487 w 94573"/>
                      <a:gd name="connsiteY6" fmla="*/ 16487 h 25259"/>
                      <a:gd name="connsiteX7" fmla="*/ 26487 w 94573"/>
                      <a:gd name="connsiteY7" fmla="*/ 16487 h 25259"/>
                      <a:gd name="connsiteX8" fmla="*/ 44394 w 94573"/>
                      <a:gd name="connsiteY8" fmla="*/ 9533 h 25259"/>
                      <a:gd name="connsiteX9" fmla="*/ 68683 w 94573"/>
                      <a:gd name="connsiteY9" fmla="*/ 8 h 25259"/>
                      <a:gd name="connsiteX10" fmla="*/ 93162 w 94573"/>
                      <a:gd name="connsiteY10" fmla="*/ 9533 h 25259"/>
                      <a:gd name="connsiteX11" fmla="*/ 93414 w 94573"/>
                      <a:gd name="connsiteY11" fmla="*/ 15725 h 25259"/>
                      <a:gd name="connsiteX12" fmla="*/ 87223 w 94573"/>
                      <a:gd name="connsiteY12" fmla="*/ 15977 h 25259"/>
                      <a:gd name="connsiteX13" fmla="*/ 86971 w 94573"/>
                      <a:gd name="connsiteY13" fmla="*/ 15725 h 25259"/>
                      <a:gd name="connsiteX14" fmla="*/ 68969 w 94573"/>
                      <a:gd name="connsiteY14" fmla="*/ 8295 h 25259"/>
                      <a:gd name="connsiteX15" fmla="*/ 68969 w 94573"/>
                      <a:gd name="connsiteY15" fmla="*/ 8295 h 25259"/>
                      <a:gd name="connsiteX16" fmla="*/ 51062 w 94573"/>
                      <a:gd name="connsiteY16" fmla="*/ 15725 h 25259"/>
                      <a:gd name="connsiteX17" fmla="*/ 26487 w 94573"/>
                      <a:gd name="connsiteY17" fmla="*/ 25250 h 2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573" h="25259">
                        <a:moveTo>
                          <a:pt x="26487" y="25250"/>
                        </a:moveTo>
                        <a:lnTo>
                          <a:pt x="26487" y="25250"/>
                        </a:lnTo>
                        <a:cubicBezTo>
                          <a:pt x="17351" y="25297"/>
                          <a:pt x="8574" y="21698"/>
                          <a:pt x="2103" y="15248"/>
                        </a:cubicBezTo>
                        <a:cubicBezTo>
                          <a:pt x="36" y="13990"/>
                          <a:pt x="-619" y="11294"/>
                          <a:pt x="640" y="9227"/>
                        </a:cubicBezTo>
                        <a:cubicBezTo>
                          <a:pt x="1899" y="7161"/>
                          <a:pt x="4594" y="6506"/>
                          <a:pt x="6661" y="7764"/>
                        </a:cubicBezTo>
                        <a:cubicBezTo>
                          <a:pt x="7360" y="8190"/>
                          <a:pt x="7926" y="8803"/>
                          <a:pt x="8294" y="9533"/>
                        </a:cubicBezTo>
                        <a:cubicBezTo>
                          <a:pt x="13184" y="14192"/>
                          <a:pt x="19737" y="16696"/>
                          <a:pt x="26487" y="16487"/>
                        </a:cubicBezTo>
                        <a:lnTo>
                          <a:pt x="26487" y="16487"/>
                        </a:lnTo>
                        <a:cubicBezTo>
                          <a:pt x="33145" y="16651"/>
                          <a:pt x="39592" y="14148"/>
                          <a:pt x="44394" y="9533"/>
                        </a:cubicBezTo>
                        <a:cubicBezTo>
                          <a:pt x="50890" y="3237"/>
                          <a:pt x="59638" y="-194"/>
                          <a:pt x="68683" y="8"/>
                        </a:cubicBezTo>
                        <a:cubicBezTo>
                          <a:pt x="77776" y="-150"/>
                          <a:pt x="86567" y="3271"/>
                          <a:pt x="93162" y="9533"/>
                        </a:cubicBezTo>
                        <a:cubicBezTo>
                          <a:pt x="94941" y="11174"/>
                          <a:pt x="95054" y="13945"/>
                          <a:pt x="93414" y="15725"/>
                        </a:cubicBezTo>
                        <a:cubicBezTo>
                          <a:pt x="91774" y="17504"/>
                          <a:pt x="89003" y="17617"/>
                          <a:pt x="87223" y="15977"/>
                        </a:cubicBezTo>
                        <a:cubicBezTo>
                          <a:pt x="87136" y="15896"/>
                          <a:pt x="87052" y="15812"/>
                          <a:pt x="86971" y="15725"/>
                        </a:cubicBezTo>
                        <a:cubicBezTo>
                          <a:pt x="82182" y="10975"/>
                          <a:pt x="75713" y="8306"/>
                          <a:pt x="68969" y="8295"/>
                        </a:cubicBezTo>
                        <a:lnTo>
                          <a:pt x="68969" y="8295"/>
                        </a:lnTo>
                        <a:cubicBezTo>
                          <a:pt x="62240" y="8246"/>
                          <a:pt x="55779" y="10927"/>
                          <a:pt x="51062" y="15725"/>
                        </a:cubicBezTo>
                        <a:cubicBezTo>
                          <a:pt x="44460" y="22038"/>
                          <a:pt x="35619" y="25465"/>
                          <a:pt x="26487" y="25250"/>
                        </a:cubicBezTo>
                        <a:close/>
                      </a:path>
                    </a:pathLst>
                  </a:custGeom>
                  <a:solidFill>
                    <a:srgbClr val="50E6FF"/>
                  </a:solidFill>
                  <a:ln w="317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121" name="Freeform: Shape 120">
                    <a:extLst>
                      <a:ext uri="{FF2B5EF4-FFF2-40B4-BE49-F238E27FC236}">
                        <a16:creationId xmlns:a16="http://schemas.microsoft.com/office/drawing/2014/main" id="{F4F8BB25-54BF-0558-EA82-F2ABF3C0B7E1}"/>
                      </a:ext>
                    </a:extLst>
                  </p:cNvPr>
                  <p:cNvSpPr/>
                  <p:nvPr/>
                </p:nvSpPr>
                <p:spPr>
                  <a:xfrm>
                    <a:off x="10241091" y="4074053"/>
                    <a:ext cx="93092" cy="26132"/>
                  </a:xfrm>
                  <a:custGeom>
                    <a:avLst/>
                    <a:gdLst>
                      <a:gd name="connsiteX0" fmla="*/ 13161 w 93092"/>
                      <a:gd name="connsiteY0" fmla="*/ 26132 h 26132"/>
                      <a:gd name="connsiteX1" fmla="*/ 13161 w 93092"/>
                      <a:gd name="connsiteY1" fmla="*/ 26132 h 26132"/>
                      <a:gd name="connsiteX2" fmla="*/ 1160 w 93092"/>
                      <a:gd name="connsiteY2" fmla="*/ 21179 h 26132"/>
                      <a:gd name="connsiteX3" fmla="*/ 1412 w 93092"/>
                      <a:gd name="connsiteY3" fmla="*/ 14988 h 26132"/>
                      <a:gd name="connsiteX4" fmla="*/ 7351 w 93092"/>
                      <a:gd name="connsiteY4" fmla="*/ 14988 h 26132"/>
                      <a:gd name="connsiteX5" fmla="*/ 13161 w 93092"/>
                      <a:gd name="connsiteY5" fmla="*/ 17369 h 26132"/>
                      <a:gd name="connsiteX6" fmla="*/ 13161 w 93092"/>
                      <a:gd name="connsiteY6" fmla="*/ 17369 h 26132"/>
                      <a:gd name="connsiteX7" fmla="*/ 18876 w 93092"/>
                      <a:gd name="connsiteY7" fmla="*/ 14988 h 26132"/>
                      <a:gd name="connsiteX8" fmla="*/ 91933 w 93092"/>
                      <a:gd name="connsiteY8" fmla="*/ 14988 h 26132"/>
                      <a:gd name="connsiteX9" fmla="*/ 91681 w 93092"/>
                      <a:gd name="connsiteY9" fmla="*/ 21179 h 26132"/>
                      <a:gd name="connsiteX10" fmla="*/ 85742 w 93092"/>
                      <a:gd name="connsiteY10" fmla="*/ 21179 h 26132"/>
                      <a:gd name="connsiteX11" fmla="*/ 24687 w 93092"/>
                      <a:gd name="connsiteY11" fmla="*/ 21179 h 26132"/>
                      <a:gd name="connsiteX12" fmla="*/ 13161 w 93092"/>
                      <a:gd name="connsiteY12" fmla="*/ 26132 h 2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092" h="26132">
                        <a:moveTo>
                          <a:pt x="13161" y="26132"/>
                        </a:moveTo>
                        <a:lnTo>
                          <a:pt x="13161" y="26132"/>
                        </a:lnTo>
                        <a:cubicBezTo>
                          <a:pt x="8664" y="26129"/>
                          <a:pt x="4351" y="24349"/>
                          <a:pt x="1160" y="21179"/>
                        </a:cubicBezTo>
                        <a:cubicBezTo>
                          <a:pt x="-480" y="19400"/>
                          <a:pt x="-367" y="16628"/>
                          <a:pt x="1412" y="14988"/>
                        </a:cubicBezTo>
                        <a:cubicBezTo>
                          <a:pt x="3090" y="13442"/>
                          <a:pt x="5673" y="13442"/>
                          <a:pt x="7351" y="14988"/>
                        </a:cubicBezTo>
                        <a:cubicBezTo>
                          <a:pt x="8882" y="16541"/>
                          <a:pt x="10981" y="17401"/>
                          <a:pt x="13161" y="17369"/>
                        </a:cubicBezTo>
                        <a:lnTo>
                          <a:pt x="13161" y="17369"/>
                        </a:lnTo>
                        <a:cubicBezTo>
                          <a:pt x="15266" y="17181"/>
                          <a:pt x="17261" y="16350"/>
                          <a:pt x="18876" y="14988"/>
                        </a:cubicBezTo>
                        <a:cubicBezTo>
                          <a:pt x="39129" y="-4996"/>
                          <a:pt x="71681" y="-4996"/>
                          <a:pt x="91933" y="14988"/>
                        </a:cubicBezTo>
                        <a:cubicBezTo>
                          <a:pt x="93573" y="16768"/>
                          <a:pt x="93460" y="19539"/>
                          <a:pt x="91681" y="21179"/>
                        </a:cubicBezTo>
                        <a:cubicBezTo>
                          <a:pt x="90003" y="22726"/>
                          <a:pt x="87419" y="22726"/>
                          <a:pt x="85742" y="21179"/>
                        </a:cubicBezTo>
                        <a:cubicBezTo>
                          <a:pt x="68844" y="4411"/>
                          <a:pt x="41584" y="4411"/>
                          <a:pt x="24687" y="21179"/>
                        </a:cubicBezTo>
                        <a:cubicBezTo>
                          <a:pt x="21540" y="24124"/>
                          <a:pt x="17463" y="25876"/>
                          <a:pt x="13161" y="26132"/>
                        </a:cubicBezTo>
                        <a:close/>
                      </a:path>
                    </a:pathLst>
                  </a:custGeom>
                  <a:solidFill>
                    <a:srgbClr val="50E6FF"/>
                  </a:solidFill>
                  <a:ln w="317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122" name="Freeform: Shape 121">
                    <a:extLst>
                      <a:ext uri="{FF2B5EF4-FFF2-40B4-BE49-F238E27FC236}">
                        <a16:creationId xmlns:a16="http://schemas.microsoft.com/office/drawing/2014/main" id="{4ABDEF2A-FADE-86ED-4107-EC556C94B45B}"/>
                      </a:ext>
                    </a:extLst>
                  </p:cNvPr>
                  <p:cNvSpPr/>
                  <p:nvPr/>
                </p:nvSpPr>
                <p:spPr>
                  <a:xfrm>
                    <a:off x="10216193" y="4109043"/>
                    <a:ext cx="93251" cy="26004"/>
                  </a:xfrm>
                  <a:custGeom>
                    <a:avLst/>
                    <a:gdLst>
                      <a:gd name="connsiteX0" fmla="*/ 38060 w 93251"/>
                      <a:gd name="connsiteY0" fmla="*/ 26003 h 26004"/>
                      <a:gd name="connsiteX1" fmla="*/ 1198 w 93251"/>
                      <a:gd name="connsiteY1" fmla="*/ 10859 h 26004"/>
                      <a:gd name="connsiteX2" fmla="*/ 1198 w 93251"/>
                      <a:gd name="connsiteY2" fmla="*/ 4763 h 26004"/>
                      <a:gd name="connsiteX3" fmla="*/ 7484 w 93251"/>
                      <a:gd name="connsiteY3" fmla="*/ 4763 h 26004"/>
                      <a:gd name="connsiteX4" fmla="*/ 38060 w 93251"/>
                      <a:gd name="connsiteY4" fmla="*/ 17335 h 26004"/>
                      <a:gd name="connsiteX5" fmla="*/ 68540 w 93251"/>
                      <a:gd name="connsiteY5" fmla="*/ 4667 h 26004"/>
                      <a:gd name="connsiteX6" fmla="*/ 80065 w 93251"/>
                      <a:gd name="connsiteY6" fmla="*/ 0 h 26004"/>
                      <a:gd name="connsiteX7" fmla="*/ 91971 w 93251"/>
                      <a:gd name="connsiteY7" fmla="*/ 4953 h 26004"/>
                      <a:gd name="connsiteX8" fmla="*/ 91971 w 93251"/>
                      <a:gd name="connsiteY8" fmla="*/ 11144 h 26004"/>
                      <a:gd name="connsiteX9" fmla="*/ 85685 w 93251"/>
                      <a:gd name="connsiteY9" fmla="*/ 11144 h 26004"/>
                      <a:gd name="connsiteX10" fmla="*/ 80065 w 93251"/>
                      <a:gd name="connsiteY10" fmla="*/ 8763 h 26004"/>
                      <a:gd name="connsiteX11" fmla="*/ 80065 w 93251"/>
                      <a:gd name="connsiteY11" fmla="*/ 8763 h 26004"/>
                      <a:gd name="connsiteX12" fmla="*/ 74350 w 93251"/>
                      <a:gd name="connsiteY12" fmla="*/ 11240 h 26004"/>
                      <a:gd name="connsiteX13" fmla="*/ 38060 w 93251"/>
                      <a:gd name="connsiteY13" fmla="*/ 26003 h 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251" h="26004">
                        <a:moveTo>
                          <a:pt x="38060" y="26003"/>
                        </a:moveTo>
                        <a:cubicBezTo>
                          <a:pt x="24239" y="26103"/>
                          <a:pt x="10957" y="20646"/>
                          <a:pt x="1198" y="10859"/>
                        </a:cubicBezTo>
                        <a:cubicBezTo>
                          <a:pt x="-399" y="9140"/>
                          <a:pt x="-399" y="6481"/>
                          <a:pt x="1198" y="4763"/>
                        </a:cubicBezTo>
                        <a:cubicBezTo>
                          <a:pt x="2941" y="3044"/>
                          <a:pt x="5741" y="3044"/>
                          <a:pt x="7484" y="4763"/>
                        </a:cubicBezTo>
                        <a:cubicBezTo>
                          <a:pt x="15567" y="12901"/>
                          <a:pt x="26590" y="17434"/>
                          <a:pt x="38060" y="17335"/>
                        </a:cubicBezTo>
                        <a:cubicBezTo>
                          <a:pt x="49503" y="17351"/>
                          <a:pt x="60478" y="12789"/>
                          <a:pt x="68540" y="4667"/>
                        </a:cubicBezTo>
                        <a:cubicBezTo>
                          <a:pt x="71727" y="1827"/>
                          <a:pt x="75799" y="178"/>
                          <a:pt x="80065" y="0"/>
                        </a:cubicBezTo>
                        <a:cubicBezTo>
                          <a:pt x="84521" y="68"/>
                          <a:pt x="88782" y="1841"/>
                          <a:pt x="91971" y="4953"/>
                        </a:cubicBezTo>
                        <a:cubicBezTo>
                          <a:pt x="93679" y="6664"/>
                          <a:pt x="93679" y="9434"/>
                          <a:pt x="91971" y="11144"/>
                        </a:cubicBezTo>
                        <a:cubicBezTo>
                          <a:pt x="90228" y="12863"/>
                          <a:pt x="87428" y="12863"/>
                          <a:pt x="85685" y="11144"/>
                        </a:cubicBezTo>
                        <a:cubicBezTo>
                          <a:pt x="84206" y="9630"/>
                          <a:pt x="82181" y="8773"/>
                          <a:pt x="80065" y="8763"/>
                        </a:cubicBezTo>
                        <a:lnTo>
                          <a:pt x="80065" y="8763"/>
                        </a:lnTo>
                        <a:cubicBezTo>
                          <a:pt x="77936" y="8925"/>
                          <a:pt x="75924" y="9796"/>
                          <a:pt x="74350" y="11240"/>
                        </a:cubicBezTo>
                        <a:cubicBezTo>
                          <a:pt x="64669" y="20746"/>
                          <a:pt x="51628" y="26052"/>
                          <a:pt x="38060" y="26003"/>
                        </a:cubicBezTo>
                        <a:close/>
                      </a:path>
                    </a:pathLst>
                  </a:custGeom>
                  <a:solidFill>
                    <a:srgbClr val="32BEDD"/>
                  </a:solidFill>
                  <a:ln w="317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grpSp>
          </p:grpSp>
          <p:grpSp>
            <p:nvGrpSpPr>
              <p:cNvPr id="60" name="Group 59" hidden="1">
                <a:extLst>
                  <a:ext uri="{FF2B5EF4-FFF2-40B4-BE49-F238E27FC236}">
                    <a16:creationId xmlns:a16="http://schemas.microsoft.com/office/drawing/2014/main" id="{90BE3D30-CFA3-0DA8-4FF2-7DAF79B99D0B}"/>
                  </a:ext>
                </a:extLst>
              </p:cNvPr>
              <p:cNvGrpSpPr/>
              <p:nvPr/>
            </p:nvGrpSpPr>
            <p:grpSpPr>
              <a:xfrm>
                <a:off x="10588785" y="4004810"/>
                <a:ext cx="161735" cy="178184"/>
                <a:chOff x="10635532" y="4028587"/>
                <a:chExt cx="188569" cy="207747"/>
              </a:xfrm>
            </p:grpSpPr>
            <p:grpSp>
              <p:nvGrpSpPr>
                <p:cNvPr id="105" name="Group 104">
                  <a:extLst>
                    <a:ext uri="{FF2B5EF4-FFF2-40B4-BE49-F238E27FC236}">
                      <a16:creationId xmlns:a16="http://schemas.microsoft.com/office/drawing/2014/main" id="{241B083E-C1FE-FF15-A164-360F20860DEB}"/>
                    </a:ext>
                  </a:extLst>
                </p:cNvPr>
                <p:cNvGrpSpPr/>
                <p:nvPr/>
              </p:nvGrpSpPr>
              <p:grpSpPr>
                <a:xfrm>
                  <a:off x="10635532" y="4028587"/>
                  <a:ext cx="122110" cy="161925"/>
                  <a:chOff x="10634330" y="3890356"/>
                  <a:chExt cx="122110" cy="161925"/>
                </a:xfrm>
              </p:grpSpPr>
              <p:sp>
                <p:nvSpPr>
                  <p:cNvPr id="107" name="Freeform: Shape 106">
                    <a:extLst>
                      <a:ext uri="{FF2B5EF4-FFF2-40B4-BE49-F238E27FC236}">
                        <a16:creationId xmlns:a16="http://schemas.microsoft.com/office/drawing/2014/main" id="{39A9A6D9-72D6-20E4-4AE0-EF16B289EDB4}"/>
                      </a:ext>
                    </a:extLst>
                  </p:cNvPr>
                  <p:cNvSpPr/>
                  <p:nvPr/>
                </p:nvSpPr>
                <p:spPr>
                  <a:xfrm>
                    <a:off x="10634330" y="3912454"/>
                    <a:ext cx="122110" cy="139827"/>
                  </a:xfrm>
                  <a:custGeom>
                    <a:avLst/>
                    <a:gdLst>
                      <a:gd name="connsiteX0" fmla="*/ 61055 w 122110"/>
                      <a:gd name="connsiteY0" fmla="*/ 22098 h 139827"/>
                      <a:gd name="connsiteX1" fmla="*/ 0 w 122110"/>
                      <a:gd name="connsiteY1" fmla="*/ 0 h 139827"/>
                      <a:gd name="connsiteX2" fmla="*/ 0 w 122110"/>
                      <a:gd name="connsiteY2" fmla="*/ 117729 h 139827"/>
                      <a:gd name="connsiteX3" fmla="*/ 60198 w 122110"/>
                      <a:gd name="connsiteY3" fmla="*/ 139827 h 139827"/>
                      <a:gd name="connsiteX4" fmla="*/ 61055 w 122110"/>
                      <a:gd name="connsiteY4" fmla="*/ 139827 h 139827"/>
                      <a:gd name="connsiteX5" fmla="*/ 122111 w 122110"/>
                      <a:gd name="connsiteY5" fmla="*/ 117729 h 139827"/>
                      <a:gd name="connsiteX6" fmla="*/ 122111 w 122110"/>
                      <a:gd name="connsiteY6" fmla="*/ 0 h 139827"/>
                      <a:gd name="connsiteX7" fmla="*/ 61055 w 122110"/>
                      <a:gd name="connsiteY7" fmla="*/ 22098 h 1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10" h="139827">
                        <a:moveTo>
                          <a:pt x="61055" y="22098"/>
                        </a:moveTo>
                        <a:cubicBezTo>
                          <a:pt x="27337" y="22098"/>
                          <a:pt x="0" y="12573"/>
                          <a:pt x="0" y="0"/>
                        </a:cubicBezTo>
                        <a:lnTo>
                          <a:pt x="0" y="117729"/>
                        </a:lnTo>
                        <a:cubicBezTo>
                          <a:pt x="0" y="129826"/>
                          <a:pt x="26861" y="139637"/>
                          <a:pt x="60198" y="139827"/>
                        </a:cubicBezTo>
                        <a:lnTo>
                          <a:pt x="61055" y="139827"/>
                        </a:lnTo>
                        <a:cubicBezTo>
                          <a:pt x="94774" y="139827"/>
                          <a:pt x="122111" y="130302"/>
                          <a:pt x="122111" y="117729"/>
                        </a:cubicBezTo>
                        <a:lnTo>
                          <a:pt x="122111" y="0"/>
                        </a:lnTo>
                        <a:cubicBezTo>
                          <a:pt x="122111" y="12287"/>
                          <a:pt x="94774" y="22098"/>
                          <a:pt x="61055" y="22098"/>
                        </a:cubicBezTo>
                        <a:close/>
                      </a:path>
                    </a:pathLst>
                  </a:custGeom>
                  <a:solidFill>
                    <a:srgbClr val="005BA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108" name="Freeform: Shape 107">
                    <a:extLst>
                      <a:ext uri="{FF2B5EF4-FFF2-40B4-BE49-F238E27FC236}">
                        <a16:creationId xmlns:a16="http://schemas.microsoft.com/office/drawing/2014/main" id="{533B4574-9024-85F5-543B-2E34373DF0B6}"/>
                      </a:ext>
                    </a:extLst>
                  </p:cNvPr>
                  <p:cNvSpPr/>
                  <p:nvPr/>
                </p:nvSpPr>
                <p:spPr>
                  <a:xfrm>
                    <a:off x="10634330" y="3890356"/>
                    <a:ext cx="122110" cy="44195"/>
                  </a:xfrm>
                  <a:custGeom>
                    <a:avLst/>
                    <a:gdLst>
                      <a:gd name="connsiteX0" fmla="*/ 122111 w 122110"/>
                      <a:gd name="connsiteY0" fmla="*/ 22098 h 44195"/>
                      <a:gd name="connsiteX1" fmla="*/ 61055 w 122110"/>
                      <a:gd name="connsiteY1" fmla="*/ 44196 h 44195"/>
                      <a:gd name="connsiteX2" fmla="*/ 0 w 122110"/>
                      <a:gd name="connsiteY2" fmla="*/ 22098 h 44195"/>
                      <a:gd name="connsiteX3" fmla="*/ 61055 w 122110"/>
                      <a:gd name="connsiteY3" fmla="*/ 0 h 44195"/>
                      <a:gd name="connsiteX4" fmla="*/ 122111 w 122110"/>
                      <a:gd name="connsiteY4" fmla="*/ 22098 h 4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 h="44195">
                        <a:moveTo>
                          <a:pt x="122111" y="22098"/>
                        </a:moveTo>
                        <a:cubicBezTo>
                          <a:pt x="122111" y="34385"/>
                          <a:pt x="94774" y="44196"/>
                          <a:pt x="61055" y="44196"/>
                        </a:cubicBezTo>
                        <a:cubicBezTo>
                          <a:pt x="27337" y="44196"/>
                          <a:pt x="0" y="34671"/>
                          <a:pt x="0" y="22098"/>
                        </a:cubicBezTo>
                        <a:cubicBezTo>
                          <a:pt x="0" y="9525"/>
                          <a:pt x="27337" y="0"/>
                          <a:pt x="61055" y="0"/>
                        </a:cubicBezTo>
                        <a:cubicBezTo>
                          <a:pt x="94774" y="0"/>
                          <a:pt x="122111" y="9525"/>
                          <a:pt x="122111" y="22098"/>
                        </a:cubicBezTo>
                      </a:path>
                    </a:pathLst>
                  </a:custGeom>
                  <a:solidFill>
                    <a:srgbClr val="E8E8E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111" name="Freeform: Shape 110">
                    <a:extLst>
                      <a:ext uri="{FF2B5EF4-FFF2-40B4-BE49-F238E27FC236}">
                        <a16:creationId xmlns:a16="http://schemas.microsoft.com/office/drawing/2014/main" id="{A47CDECE-88CB-11DE-17C0-D2555FBBB102}"/>
                      </a:ext>
                    </a:extLst>
                  </p:cNvPr>
                  <p:cNvSpPr/>
                  <p:nvPr/>
                </p:nvSpPr>
                <p:spPr>
                  <a:xfrm>
                    <a:off x="10648522" y="3896642"/>
                    <a:ext cx="93726" cy="28098"/>
                  </a:xfrm>
                  <a:custGeom>
                    <a:avLst/>
                    <a:gdLst>
                      <a:gd name="connsiteX0" fmla="*/ 93726 w 93726"/>
                      <a:gd name="connsiteY0" fmla="*/ 14002 h 28098"/>
                      <a:gd name="connsiteX1" fmla="*/ 46863 w 93726"/>
                      <a:gd name="connsiteY1" fmla="*/ 28099 h 28098"/>
                      <a:gd name="connsiteX2" fmla="*/ 0 w 93726"/>
                      <a:gd name="connsiteY2" fmla="*/ 14002 h 28098"/>
                      <a:gd name="connsiteX3" fmla="*/ 46863 w 93726"/>
                      <a:gd name="connsiteY3" fmla="*/ 0 h 28098"/>
                      <a:gd name="connsiteX4" fmla="*/ 93726 w 93726"/>
                      <a:gd name="connsiteY4" fmla="*/ 14002 h 2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26" h="28098">
                        <a:moveTo>
                          <a:pt x="93726" y="14002"/>
                        </a:moveTo>
                        <a:cubicBezTo>
                          <a:pt x="93726" y="21812"/>
                          <a:pt x="72676" y="28099"/>
                          <a:pt x="46863" y="28099"/>
                        </a:cubicBezTo>
                        <a:cubicBezTo>
                          <a:pt x="21050" y="28099"/>
                          <a:pt x="0" y="21812"/>
                          <a:pt x="0" y="14002"/>
                        </a:cubicBezTo>
                        <a:cubicBezTo>
                          <a:pt x="0" y="6191"/>
                          <a:pt x="21050" y="0"/>
                          <a:pt x="46863" y="0"/>
                        </a:cubicBezTo>
                        <a:cubicBezTo>
                          <a:pt x="72676" y="0"/>
                          <a:pt x="93726" y="6287"/>
                          <a:pt x="93726" y="14002"/>
                        </a:cubicBezTo>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112" name="Freeform: Shape 111">
                    <a:extLst>
                      <a:ext uri="{FF2B5EF4-FFF2-40B4-BE49-F238E27FC236}">
                        <a16:creationId xmlns:a16="http://schemas.microsoft.com/office/drawing/2014/main" id="{BAD81B98-8BE8-9499-9A38-5CE8B414B8FD}"/>
                      </a:ext>
                    </a:extLst>
                  </p:cNvPr>
                  <p:cNvSpPr/>
                  <p:nvPr/>
                </p:nvSpPr>
                <p:spPr>
                  <a:xfrm>
                    <a:off x="10658333" y="3914114"/>
                    <a:ext cx="74104" cy="10693"/>
                  </a:xfrm>
                  <a:custGeom>
                    <a:avLst/>
                    <a:gdLst>
                      <a:gd name="connsiteX0" fmla="*/ 37052 w 74104"/>
                      <a:gd name="connsiteY0" fmla="*/ 55 h 10693"/>
                      <a:gd name="connsiteX1" fmla="*/ 0 w 74104"/>
                      <a:gd name="connsiteY1" fmla="*/ 5484 h 10693"/>
                      <a:gd name="connsiteX2" fmla="*/ 37052 w 74104"/>
                      <a:gd name="connsiteY2" fmla="*/ 10627 h 10693"/>
                      <a:gd name="connsiteX3" fmla="*/ 74105 w 74104"/>
                      <a:gd name="connsiteY3" fmla="*/ 5103 h 10693"/>
                      <a:gd name="connsiteX4" fmla="*/ 37052 w 74104"/>
                      <a:gd name="connsiteY4" fmla="*/ 55 h 10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04" h="10693">
                        <a:moveTo>
                          <a:pt x="37052" y="55"/>
                        </a:moveTo>
                        <a:cubicBezTo>
                          <a:pt x="24482" y="-266"/>
                          <a:pt x="11950" y="1570"/>
                          <a:pt x="0" y="5484"/>
                        </a:cubicBezTo>
                        <a:cubicBezTo>
                          <a:pt x="11961" y="9325"/>
                          <a:pt x="24497" y="11065"/>
                          <a:pt x="37052" y="10627"/>
                        </a:cubicBezTo>
                        <a:cubicBezTo>
                          <a:pt x="49633" y="10996"/>
                          <a:pt x="62178" y="9125"/>
                          <a:pt x="74105" y="5103"/>
                        </a:cubicBezTo>
                        <a:cubicBezTo>
                          <a:pt x="62121" y="1370"/>
                          <a:pt x="49598" y="-336"/>
                          <a:pt x="37052" y="55"/>
                        </a:cubicBezTo>
                        <a:close/>
                      </a:path>
                    </a:pathLst>
                  </a:custGeom>
                  <a:solidFill>
                    <a:srgbClr val="198AB3"/>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grpSp>
            <p:pic>
              <p:nvPicPr>
                <p:cNvPr id="106" name="Graphic 105">
                  <a:extLst>
                    <a:ext uri="{FF2B5EF4-FFF2-40B4-BE49-F238E27FC236}">
                      <a16:creationId xmlns:a16="http://schemas.microsoft.com/office/drawing/2014/main" id="{79D5E2B8-CBFD-CA08-9C07-925FB577151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92472" y="4104705"/>
                  <a:ext cx="131629" cy="131629"/>
                </a:xfrm>
                <a:prstGeom prst="rect">
                  <a:avLst/>
                </a:prstGeom>
              </p:spPr>
            </p:pic>
          </p:grpSp>
          <p:grpSp>
            <p:nvGrpSpPr>
              <p:cNvPr id="61" name="Group 60" hidden="1">
                <a:extLst>
                  <a:ext uri="{FF2B5EF4-FFF2-40B4-BE49-F238E27FC236}">
                    <a16:creationId xmlns:a16="http://schemas.microsoft.com/office/drawing/2014/main" id="{E1F3F07D-19CC-E12A-C041-C0619D43777F}"/>
                  </a:ext>
                </a:extLst>
              </p:cNvPr>
              <p:cNvGrpSpPr/>
              <p:nvPr/>
            </p:nvGrpSpPr>
            <p:grpSpPr>
              <a:xfrm>
                <a:off x="9764218" y="4001986"/>
                <a:ext cx="185673" cy="183833"/>
                <a:chOff x="6010275" y="3343275"/>
                <a:chExt cx="228165" cy="225904"/>
              </a:xfrm>
            </p:grpSpPr>
            <p:pic>
              <p:nvPicPr>
                <p:cNvPr id="86" name="Graphic 85">
                  <a:extLst>
                    <a:ext uri="{FF2B5EF4-FFF2-40B4-BE49-F238E27FC236}">
                      <a16:creationId xmlns:a16="http://schemas.microsoft.com/office/drawing/2014/main" id="{7B5F4E80-ACA9-99F5-C6C4-48C03194804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010275" y="3343275"/>
                  <a:ext cx="225904" cy="225904"/>
                </a:xfrm>
                <a:prstGeom prst="rect">
                  <a:avLst/>
                </a:prstGeom>
              </p:spPr>
            </p:pic>
            <p:grpSp>
              <p:nvGrpSpPr>
                <p:cNvPr id="89" name="Graphic 641">
                  <a:extLst>
                    <a:ext uri="{FF2B5EF4-FFF2-40B4-BE49-F238E27FC236}">
                      <a16:creationId xmlns:a16="http://schemas.microsoft.com/office/drawing/2014/main" id="{C5DA756B-9302-A792-C137-BF51FA6556B7}"/>
                    </a:ext>
                  </a:extLst>
                </p:cNvPr>
                <p:cNvGrpSpPr/>
                <p:nvPr/>
              </p:nvGrpSpPr>
              <p:grpSpPr>
                <a:xfrm>
                  <a:off x="6097578" y="3425468"/>
                  <a:ext cx="51298" cy="61518"/>
                  <a:chOff x="6382828" y="3440477"/>
                  <a:chExt cx="123825" cy="148494"/>
                </a:xfrm>
              </p:grpSpPr>
              <p:sp>
                <p:nvSpPr>
                  <p:cNvPr id="91" name="Freeform: Shape 90">
                    <a:extLst>
                      <a:ext uri="{FF2B5EF4-FFF2-40B4-BE49-F238E27FC236}">
                        <a16:creationId xmlns:a16="http://schemas.microsoft.com/office/drawing/2014/main" id="{8791F1B6-4A67-4AE6-093B-5EB8B3F0AB9D}"/>
                      </a:ext>
                    </a:extLst>
                  </p:cNvPr>
                  <p:cNvSpPr/>
                  <p:nvPr/>
                </p:nvSpPr>
                <p:spPr>
                  <a:xfrm>
                    <a:off x="6382828" y="3440477"/>
                    <a:ext cx="123825" cy="148494"/>
                  </a:xfrm>
                  <a:custGeom>
                    <a:avLst/>
                    <a:gdLst>
                      <a:gd name="connsiteX0" fmla="*/ 123825 w 123825"/>
                      <a:gd name="connsiteY0" fmla="*/ 69342 h 148494"/>
                      <a:gd name="connsiteX1" fmla="*/ 63989 w 123825"/>
                      <a:gd name="connsiteY1" fmla="*/ 147923 h 148494"/>
                      <a:gd name="connsiteX2" fmla="*/ 59912 w 123825"/>
                      <a:gd name="connsiteY2" fmla="*/ 147923 h 148494"/>
                      <a:gd name="connsiteX3" fmla="*/ 0 w 123825"/>
                      <a:gd name="connsiteY3" fmla="*/ 69342 h 148494"/>
                      <a:gd name="connsiteX4" fmla="*/ 0 w 123825"/>
                      <a:gd name="connsiteY4" fmla="*/ 21298 h 148494"/>
                      <a:gd name="connsiteX5" fmla="*/ 3810 w 123825"/>
                      <a:gd name="connsiteY5" fmla="*/ 17488 h 148494"/>
                      <a:gd name="connsiteX6" fmla="*/ 61913 w 123825"/>
                      <a:gd name="connsiteY6" fmla="*/ 0 h 148494"/>
                      <a:gd name="connsiteX7" fmla="*/ 120015 w 123825"/>
                      <a:gd name="connsiteY7" fmla="*/ 17497 h 148494"/>
                      <a:gd name="connsiteX8" fmla="*/ 123825 w 123825"/>
                      <a:gd name="connsiteY8" fmla="*/ 21307 h 1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48494">
                        <a:moveTo>
                          <a:pt x="123825" y="69342"/>
                        </a:moveTo>
                        <a:cubicBezTo>
                          <a:pt x="123825" y="109261"/>
                          <a:pt x="74676" y="141408"/>
                          <a:pt x="63989" y="147923"/>
                        </a:cubicBezTo>
                        <a:cubicBezTo>
                          <a:pt x="62737" y="148684"/>
                          <a:pt x="61165" y="148684"/>
                          <a:pt x="59912" y="147923"/>
                        </a:cubicBezTo>
                        <a:cubicBezTo>
                          <a:pt x="49187" y="141408"/>
                          <a:pt x="0" y="109261"/>
                          <a:pt x="0" y="69342"/>
                        </a:cubicBezTo>
                        <a:lnTo>
                          <a:pt x="0" y="21298"/>
                        </a:lnTo>
                        <a:cubicBezTo>
                          <a:pt x="0" y="19194"/>
                          <a:pt x="1706" y="17488"/>
                          <a:pt x="3810" y="17488"/>
                        </a:cubicBezTo>
                        <a:cubicBezTo>
                          <a:pt x="42062" y="16478"/>
                          <a:pt x="33261" y="0"/>
                          <a:pt x="61913" y="0"/>
                        </a:cubicBezTo>
                        <a:cubicBezTo>
                          <a:pt x="90564" y="0"/>
                          <a:pt x="81763" y="16478"/>
                          <a:pt x="120015" y="17497"/>
                        </a:cubicBezTo>
                        <a:cubicBezTo>
                          <a:pt x="122119" y="17497"/>
                          <a:pt x="123825" y="19203"/>
                          <a:pt x="123825" y="21307"/>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94" name="Freeform: Shape 93">
                    <a:extLst>
                      <a:ext uri="{FF2B5EF4-FFF2-40B4-BE49-F238E27FC236}">
                        <a16:creationId xmlns:a16="http://schemas.microsoft.com/office/drawing/2014/main" id="{AF074FF7-6C42-72A6-60CF-5286A240187C}"/>
                      </a:ext>
                    </a:extLst>
                  </p:cNvPr>
                  <p:cNvSpPr/>
                  <p:nvPr/>
                </p:nvSpPr>
                <p:spPr>
                  <a:xfrm>
                    <a:off x="6414461" y="3463916"/>
                    <a:ext cx="60559" cy="79212"/>
                  </a:xfrm>
                  <a:custGeom>
                    <a:avLst/>
                    <a:gdLst>
                      <a:gd name="connsiteX0" fmla="*/ 57455 w 60559"/>
                      <a:gd name="connsiteY0" fmla="*/ 38045 h 79212"/>
                      <a:gd name="connsiteX1" fmla="*/ 53569 w 60559"/>
                      <a:gd name="connsiteY1" fmla="*/ 38045 h 79212"/>
                      <a:gd name="connsiteX2" fmla="*/ 53569 w 60559"/>
                      <a:gd name="connsiteY2" fmla="*/ 24548 h 79212"/>
                      <a:gd name="connsiteX3" fmla="*/ 46901 w 60559"/>
                      <a:gd name="connsiteY3" fmla="*/ 7318 h 79212"/>
                      <a:gd name="connsiteX4" fmla="*/ 15171 w 60559"/>
                      <a:gd name="connsiteY4" fmla="*/ 5872 h 79212"/>
                      <a:gd name="connsiteX5" fmla="*/ 13726 w 60559"/>
                      <a:gd name="connsiteY5" fmla="*/ 7318 h 79212"/>
                      <a:gd name="connsiteX6" fmla="*/ 7058 w 60559"/>
                      <a:gd name="connsiteY6" fmla="*/ 24539 h 79212"/>
                      <a:gd name="connsiteX7" fmla="*/ 7058 w 60559"/>
                      <a:gd name="connsiteY7" fmla="*/ 38045 h 79212"/>
                      <a:gd name="connsiteX8" fmla="*/ 3105 w 60559"/>
                      <a:gd name="connsiteY8" fmla="*/ 38045 h 79212"/>
                      <a:gd name="connsiteX9" fmla="*/ 0 w 60559"/>
                      <a:gd name="connsiteY9" fmla="*/ 41093 h 79212"/>
                      <a:gd name="connsiteX10" fmla="*/ 0 w 60559"/>
                      <a:gd name="connsiteY10" fmla="*/ 76164 h 79212"/>
                      <a:gd name="connsiteX11" fmla="*/ 3105 w 60559"/>
                      <a:gd name="connsiteY11" fmla="*/ 79212 h 79212"/>
                      <a:gd name="connsiteX12" fmla="*/ 57455 w 60559"/>
                      <a:gd name="connsiteY12" fmla="*/ 79212 h 79212"/>
                      <a:gd name="connsiteX13" fmla="*/ 60560 w 60559"/>
                      <a:gd name="connsiteY13" fmla="*/ 76164 h 79212"/>
                      <a:gd name="connsiteX14" fmla="*/ 60560 w 60559"/>
                      <a:gd name="connsiteY14" fmla="*/ 41093 h 79212"/>
                      <a:gd name="connsiteX15" fmla="*/ 57455 w 60559"/>
                      <a:gd name="connsiteY15" fmla="*/ 38045 h 79212"/>
                      <a:gd name="connsiteX16" fmla="*/ 42701 w 60559"/>
                      <a:gd name="connsiteY16" fmla="*/ 38045 h 79212"/>
                      <a:gd name="connsiteX17" fmla="*/ 17897 w 60559"/>
                      <a:gd name="connsiteY17" fmla="*/ 38045 h 79212"/>
                      <a:gd name="connsiteX18" fmla="*/ 17897 w 60559"/>
                      <a:gd name="connsiteY18" fmla="*/ 24320 h 79212"/>
                      <a:gd name="connsiteX19" fmla="*/ 21803 w 60559"/>
                      <a:gd name="connsiteY19" fmla="*/ 14890 h 79212"/>
                      <a:gd name="connsiteX20" fmla="*/ 37943 w 60559"/>
                      <a:gd name="connsiteY20" fmla="*/ 13999 h 79212"/>
                      <a:gd name="connsiteX21" fmla="*/ 38833 w 60559"/>
                      <a:gd name="connsiteY21" fmla="*/ 14890 h 79212"/>
                      <a:gd name="connsiteX22" fmla="*/ 40291 w 60559"/>
                      <a:gd name="connsiteY22" fmla="*/ 16795 h 79212"/>
                      <a:gd name="connsiteX23" fmla="*/ 40291 w 60559"/>
                      <a:gd name="connsiteY23" fmla="*/ 16795 h 79212"/>
                      <a:gd name="connsiteX24" fmla="*/ 42748 w 60559"/>
                      <a:gd name="connsiteY24" fmla="*/ 24329 h 7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559" h="79212">
                        <a:moveTo>
                          <a:pt x="57455" y="38045"/>
                        </a:moveTo>
                        <a:lnTo>
                          <a:pt x="53569" y="38045"/>
                        </a:lnTo>
                        <a:lnTo>
                          <a:pt x="53569" y="24548"/>
                        </a:lnTo>
                        <a:cubicBezTo>
                          <a:pt x="53602" y="18169"/>
                          <a:pt x="51220" y="12013"/>
                          <a:pt x="46901" y="7318"/>
                        </a:cubicBezTo>
                        <a:cubicBezTo>
                          <a:pt x="38538" y="-1844"/>
                          <a:pt x="24332" y="-2491"/>
                          <a:pt x="15171" y="5872"/>
                        </a:cubicBezTo>
                        <a:cubicBezTo>
                          <a:pt x="14667" y="6332"/>
                          <a:pt x="14185" y="6814"/>
                          <a:pt x="13726" y="7318"/>
                        </a:cubicBezTo>
                        <a:cubicBezTo>
                          <a:pt x="9371" y="11987"/>
                          <a:pt x="6983" y="18155"/>
                          <a:pt x="7058" y="24539"/>
                        </a:cubicBezTo>
                        <a:lnTo>
                          <a:pt x="7058" y="38045"/>
                        </a:lnTo>
                        <a:lnTo>
                          <a:pt x="3105" y="38045"/>
                        </a:lnTo>
                        <a:cubicBezTo>
                          <a:pt x="1416" y="38055"/>
                          <a:pt x="41" y="39405"/>
                          <a:pt x="0" y="41093"/>
                        </a:cubicBezTo>
                        <a:lnTo>
                          <a:pt x="0" y="76164"/>
                        </a:lnTo>
                        <a:cubicBezTo>
                          <a:pt x="46" y="77850"/>
                          <a:pt x="1418" y="79198"/>
                          <a:pt x="3105" y="79212"/>
                        </a:cubicBezTo>
                        <a:lnTo>
                          <a:pt x="57455" y="79212"/>
                        </a:lnTo>
                        <a:cubicBezTo>
                          <a:pt x="59142" y="79198"/>
                          <a:pt x="60514" y="77850"/>
                          <a:pt x="60560" y="76164"/>
                        </a:cubicBezTo>
                        <a:lnTo>
                          <a:pt x="60560" y="41093"/>
                        </a:lnTo>
                        <a:cubicBezTo>
                          <a:pt x="60519" y="39405"/>
                          <a:pt x="59144" y="38055"/>
                          <a:pt x="57455" y="38045"/>
                        </a:cubicBezTo>
                        <a:close/>
                        <a:moveTo>
                          <a:pt x="42701" y="38045"/>
                        </a:moveTo>
                        <a:lnTo>
                          <a:pt x="17897" y="38045"/>
                        </a:lnTo>
                        <a:lnTo>
                          <a:pt x="17897" y="24320"/>
                        </a:lnTo>
                        <a:cubicBezTo>
                          <a:pt x="17932" y="20790"/>
                          <a:pt x="19331" y="17410"/>
                          <a:pt x="21803" y="14890"/>
                        </a:cubicBezTo>
                        <a:cubicBezTo>
                          <a:pt x="26014" y="10187"/>
                          <a:pt x="33240" y="9788"/>
                          <a:pt x="37943" y="13999"/>
                        </a:cubicBezTo>
                        <a:cubicBezTo>
                          <a:pt x="38256" y="14280"/>
                          <a:pt x="38553" y="14577"/>
                          <a:pt x="38833" y="14890"/>
                        </a:cubicBezTo>
                        <a:cubicBezTo>
                          <a:pt x="39376" y="15480"/>
                          <a:pt x="39863" y="16117"/>
                          <a:pt x="40291" y="16795"/>
                        </a:cubicBezTo>
                        <a:lnTo>
                          <a:pt x="40291" y="16795"/>
                        </a:lnTo>
                        <a:cubicBezTo>
                          <a:pt x="41831" y="19011"/>
                          <a:pt x="42685" y="21631"/>
                          <a:pt x="42748" y="24329"/>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97" name="Freeform: Shape 96">
                    <a:extLst>
                      <a:ext uri="{FF2B5EF4-FFF2-40B4-BE49-F238E27FC236}">
                        <a16:creationId xmlns:a16="http://schemas.microsoft.com/office/drawing/2014/main" id="{EFFD0BCE-D4EF-122B-CED2-11BA325C2A74}"/>
                      </a:ext>
                    </a:extLst>
                  </p:cNvPr>
                  <p:cNvSpPr/>
                  <p:nvPr/>
                </p:nvSpPr>
                <p:spPr>
                  <a:xfrm>
                    <a:off x="6414470" y="3501942"/>
                    <a:ext cx="59445" cy="40405"/>
                  </a:xfrm>
                  <a:custGeom>
                    <a:avLst/>
                    <a:gdLst>
                      <a:gd name="connsiteX0" fmla="*/ 3105 w 59445"/>
                      <a:gd name="connsiteY0" fmla="*/ 0 h 40405"/>
                      <a:gd name="connsiteX1" fmla="*/ 57445 w 59445"/>
                      <a:gd name="connsiteY1" fmla="*/ 0 h 40405"/>
                      <a:gd name="connsiteX2" fmla="*/ 59446 w 59445"/>
                      <a:gd name="connsiteY2" fmla="*/ 762 h 40405"/>
                      <a:gd name="connsiteX3" fmla="*/ 1105 w 59445"/>
                      <a:gd name="connsiteY3" fmla="*/ 40405 h 40405"/>
                      <a:gd name="connsiteX4" fmla="*/ 0 w 59445"/>
                      <a:gd name="connsiteY4" fmla="*/ 38110 h 40405"/>
                      <a:gd name="connsiteX5" fmla="*/ 0 w 59445"/>
                      <a:gd name="connsiteY5" fmla="*/ 3058 h 40405"/>
                      <a:gd name="connsiteX6" fmla="*/ 3105 w 59445"/>
                      <a:gd name="connsiteY6" fmla="*/ 0 h 4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5" h="40405">
                        <a:moveTo>
                          <a:pt x="3105" y="0"/>
                        </a:moveTo>
                        <a:lnTo>
                          <a:pt x="57445" y="0"/>
                        </a:lnTo>
                        <a:cubicBezTo>
                          <a:pt x="58181" y="11"/>
                          <a:pt x="58889" y="280"/>
                          <a:pt x="59446" y="762"/>
                        </a:cubicBezTo>
                        <a:lnTo>
                          <a:pt x="1105" y="40405"/>
                        </a:lnTo>
                        <a:cubicBezTo>
                          <a:pt x="412" y="39844"/>
                          <a:pt x="6" y="39001"/>
                          <a:pt x="0" y="38110"/>
                        </a:cubicBezTo>
                        <a:lnTo>
                          <a:pt x="0" y="3058"/>
                        </a:lnTo>
                        <a:cubicBezTo>
                          <a:pt x="36" y="1366"/>
                          <a:pt x="1413" y="10"/>
                          <a:pt x="3105" y="0"/>
                        </a:cubicBezTo>
                        <a:close/>
                      </a:path>
                    </a:pathLst>
                  </a:custGeom>
                  <a:solidFill>
                    <a:srgbClr val="B3B3B3">
                      <a:alpha val="15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103" name="Freeform: Shape 102">
                    <a:extLst>
                      <a:ext uri="{FF2B5EF4-FFF2-40B4-BE49-F238E27FC236}">
                        <a16:creationId xmlns:a16="http://schemas.microsoft.com/office/drawing/2014/main" id="{90333220-0CC0-4752-62D7-3F7CCF2C6F6F}"/>
                      </a:ext>
                    </a:extLst>
                  </p:cNvPr>
                  <p:cNvSpPr/>
                  <p:nvPr/>
                </p:nvSpPr>
                <p:spPr>
                  <a:xfrm>
                    <a:off x="6415575" y="3501942"/>
                    <a:ext cx="59445" cy="40405"/>
                  </a:xfrm>
                  <a:custGeom>
                    <a:avLst/>
                    <a:gdLst>
                      <a:gd name="connsiteX0" fmla="*/ 56340 w 59445"/>
                      <a:gd name="connsiteY0" fmla="*/ 0 h 40405"/>
                      <a:gd name="connsiteX1" fmla="*/ 1991 w 59445"/>
                      <a:gd name="connsiteY1" fmla="*/ 0 h 40405"/>
                      <a:gd name="connsiteX2" fmla="*/ 0 w 59445"/>
                      <a:gd name="connsiteY2" fmla="*/ 762 h 40405"/>
                      <a:gd name="connsiteX3" fmla="*/ 58331 w 59445"/>
                      <a:gd name="connsiteY3" fmla="*/ 40405 h 40405"/>
                      <a:gd name="connsiteX4" fmla="*/ 59446 w 59445"/>
                      <a:gd name="connsiteY4" fmla="*/ 38110 h 40405"/>
                      <a:gd name="connsiteX5" fmla="*/ 59446 w 59445"/>
                      <a:gd name="connsiteY5" fmla="*/ 3058 h 40405"/>
                      <a:gd name="connsiteX6" fmla="*/ 56340 w 59445"/>
                      <a:gd name="connsiteY6" fmla="*/ 0 h 4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5" h="40405">
                        <a:moveTo>
                          <a:pt x="56340" y="0"/>
                        </a:moveTo>
                        <a:lnTo>
                          <a:pt x="1991" y="0"/>
                        </a:lnTo>
                        <a:cubicBezTo>
                          <a:pt x="1258" y="13"/>
                          <a:pt x="554" y="283"/>
                          <a:pt x="0" y="762"/>
                        </a:cubicBezTo>
                        <a:lnTo>
                          <a:pt x="58331" y="40405"/>
                        </a:lnTo>
                        <a:cubicBezTo>
                          <a:pt x="59026" y="39845"/>
                          <a:pt x="59435" y="39003"/>
                          <a:pt x="59446" y="38110"/>
                        </a:cubicBezTo>
                        <a:lnTo>
                          <a:pt x="59446" y="3058"/>
                        </a:lnTo>
                        <a:cubicBezTo>
                          <a:pt x="59405" y="1368"/>
                          <a:pt x="58031" y="15"/>
                          <a:pt x="56340" y="0"/>
                        </a:cubicBezTo>
                        <a:close/>
                      </a:path>
                    </a:pathLst>
                  </a:custGeom>
                  <a:solidFill>
                    <a:srgbClr val="A3A3A3">
                      <a:alpha val="9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grpSp>
            <p:sp>
              <p:nvSpPr>
                <p:cNvPr id="90" name="Freeform: Shape 89">
                  <a:extLst>
                    <a:ext uri="{FF2B5EF4-FFF2-40B4-BE49-F238E27FC236}">
                      <a16:creationId xmlns:a16="http://schemas.microsoft.com/office/drawing/2014/main" id="{549EDF16-8DFB-76A5-21BB-FBD19A273859}"/>
                    </a:ext>
                  </a:extLst>
                </p:cNvPr>
                <p:cNvSpPr/>
                <p:nvPr/>
              </p:nvSpPr>
              <p:spPr>
                <a:xfrm rot="21181879" flipH="1">
                  <a:off x="6089633" y="3359561"/>
                  <a:ext cx="148807" cy="205007"/>
                </a:xfrm>
                <a:custGeom>
                  <a:avLst/>
                  <a:gdLst>
                    <a:gd name="connsiteX0" fmla="*/ 64016 w 148807"/>
                    <a:gd name="connsiteY0" fmla="*/ 0 h 205007"/>
                    <a:gd name="connsiteX1" fmla="*/ 12575 w 148807"/>
                    <a:gd name="connsiteY1" fmla="*/ 8124 h 205007"/>
                    <a:gd name="connsiteX2" fmla="*/ 9867 w 148807"/>
                    <a:gd name="connsiteY2" fmla="*/ 10830 h 205007"/>
                    <a:gd name="connsiteX3" fmla="*/ 26111 w 148807"/>
                    <a:gd name="connsiteY3" fmla="*/ 24369 h 205007"/>
                    <a:gd name="connsiteX4" fmla="*/ 26111 w 148807"/>
                    <a:gd name="connsiteY4" fmla="*/ 27075 h 205007"/>
                    <a:gd name="connsiteX5" fmla="*/ 37368 w 148807"/>
                    <a:gd name="connsiteY5" fmla="*/ 178895 h 205007"/>
                    <a:gd name="connsiteX6" fmla="*/ 115611 w 148807"/>
                    <a:gd name="connsiteY6" fmla="*/ 204711 h 205007"/>
                    <a:gd name="connsiteX7" fmla="*/ 148807 w 148807"/>
                    <a:gd name="connsiteY7" fmla="*/ 195660 h 205007"/>
                    <a:gd name="connsiteX8" fmla="*/ 144001 w 148807"/>
                    <a:gd name="connsiteY8" fmla="*/ 173460 h 205007"/>
                    <a:gd name="connsiteX9" fmla="*/ 140099 w 148807"/>
                    <a:gd name="connsiteY9" fmla="*/ 175798 h 205007"/>
                    <a:gd name="connsiteX10" fmla="*/ 55750 w 148807"/>
                    <a:gd name="connsiteY10" fmla="*/ 154578 h 205007"/>
                    <a:gd name="connsiteX11" fmla="*/ 53186 w 148807"/>
                    <a:gd name="connsiteY11" fmla="*/ 151619 h 205007"/>
                    <a:gd name="connsiteX12" fmla="*/ 53186 w 148807"/>
                    <a:gd name="connsiteY12" fmla="*/ 46026 h 205007"/>
                    <a:gd name="connsiteX13" fmla="*/ 55895 w 148807"/>
                    <a:gd name="connsiteY13" fmla="*/ 46026 h 205007"/>
                    <a:gd name="connsiteX14" fmla="*/ 72140 w 148807"/>
                    <a:gd name="connsiteY14" fmla="*/ 59564 h 205007"/>
                    <a:gd name="connsiteX15" fmla="*/ 74846 w 148807"/>
                    <a:gd name="connsiteY15" fmla="*/ 59564 h 205007"/>
                    <a:gd name="connsiteX16" fmla="*/ 74846 w 148807"/>
                    <a:gd name="connsiteY16" fmla="*/ 56858 h 205007"/>
                    <a:gd name="connsiteX17" fmla="*/ 69431 w 148807"/>
                    <a:gd name="connsiteY17" fmla="*/ 2706 h 205007"/>
                    <a:gd name="connsiteX18" fmla="*/ 64016 w 148807"/>
                    <a:gd name="connsiteY18" fmla="*/ 0 h 20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807" h="205007">
                      <a:moveTo>
                        <a:pt x="64016" y="0"/>
                      </a:moveTo>
                      <a:lnTo>
                        <a:pt x="12575" y="8124"/>
                      </a:lnTo>
                      <a:cubicBezTo>
                        <a:pt x="11080" y="8124"/>
                        <a:pt x="9867" y="9335"/>
                        <a:pt x="9867" y="10830"/>
                      </a:cubicBezTo>
                      <a:lnTo>
                        <a:pt x="26111" y="24369"/>
                      </a:lnTo>
                      <a:lnTo>
                        <a:pt x="26111" y="27075"/>
                      </a:lnTo>
                      <a:cubicBezTo>
                        <a:pt x="-12703" y="72108"/>
                        <a:pt x="-7666" y="140081"/>
                        <a:pt x="37368" y="178895"/>
                      </a:cubicBezTo>
                      <a:cubicBezTo>
                        <a:pt x="59885" y="198304"/>
                        <a:pt x="88136" y="206748"/>
                        <a:pt x="115611" y="204711"/>
                      </a:cubicBezTo>
                      <a:lnTo>
                        <a:pt x="148807" y="195660"/>
                      </a:lnTo>
                      <a:lnTo>
                        <a:pt x="144001" y="173460"/>
                      </a:lnTo>
                      <a:lnTo>
                        <a:pt x="140099" y="175798"/>
                      </a:lnTo>
                      <a:cubicBezTo>
                        <a:pt x="111182" y="185990"/>
                        <a:pt x="77702" y="178668"/>
                        <a:pt x="55750" y="154578"/>
                      </a:cubicBezTo>
                      <a:cubicBezTo>
                        <a:pt x="54872" y="153614"/>
                        <a:pt x="54016" y="152625"/>
                        <a:pt x="53186" y="151619"/>
                      </a:cubicBezTo>
                      <a:cubicBezTo>
                        <a:pt x="26111" y="121627"/>
                        <a:pt x="26111" y="76017"/>
                        <a:pt x="53186" y="46026"/>
                      </a:cubicBezTo>
                      <a:lnTo>
                        <a:pt x="55895" y="46026"/>
                      </a:lnTo>
                      <a:lnTo>
                        <a:pt x="72140" y="59564"/>
                      </a:lnTo>
                      <a:lnTo>
                        <a:pt x="74846" y="59564"/>
                      </a:lnTo>
                      <a:lnTo>
                        <a:pt x="74846" y="56858"/>
                      </a:lnTo>
                      <a:lnTo>
                        <a:pt x="69431" y="2706"/>
                      </a:lnTo>
                      <a:cubicBezTo>
                        <a:pt x="69431" y="0"/>
                        <a:pt x="66725" y="0"/>
                        <a:pt x="64016" y="0"/>
                      </a:cubicBezTo>
                      <a:close/>
                    </a:path>
                  </a:pathLst>
                </a:custGeom>
                <a:solidFill>
                  <a:srgbClr val="86D633"/>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grpSp>
          <p:grpSp>
            <p:nvGrpSpPr>
              <p:cNvPr id="62" name="Group 61" hidden="1">
                <a:extLst>
                  <a:ext uri="{FF2B5EF4-FFF2-40B4-BE49-F238E27FC236}">
                    <a16:creationId xmlns:a16="http://schemas.microsoft.com/office/drawing/2014/main" id="{A8B90942-18A3-1862-517E-0E565AAB18A4}"/>
                  </a:ext>
                </a:extLst>
              </p:cNvPr>
              <p:cNvGrpSpPr/>
              <p:nvPr/>
            </p:nvGrpSpPr>
            <p:grpSpPr>
              <a:xfrm>
                <a:off x="10029155" y="4006466"/>
                <a:ext cx="177968" cy="174872"/>
                <a:chOff x="10081033" y="4022784"/>
                <a:chExt cx="177968" cy="174872"/>
              </a:xfrm>
            </p:grpSpPr>
            <p:grpSp>
              <p:nvGrpSpPr>
                <p:cNvPr id="73" name="Graphic 658">
                  <a:extLst>
                    <a:ext uri="{FF2B5EF4-FFF2-40B4-BE49-F238E27FC236}">
                      <a16:creationId xmlns:a16="http://schemas.microsoft.com/office/drawing/2014/main" id="{FA995036-DF54-D88A-C2DE-1A0B9A91F655}"/>
                    </a:ext>
                  </a:extLst>
                </p:cNvPr>
                <p:cNvGrpSpPr/>
                <p:nvPr/>
              </p:nvGrpSpPr>
              <p:grpSpPr>
                <a:xfrm>
                  <a:off x="10130574" y="4022784"/>
                  <a:ext cx="78886" cy="91507"/>
                  <a:chOff x="10128395" y="4027098"/>
                  <a:chExt cx="78886" cy="91507"/>
                </a:xfrm>
                <a:solidFill>
                  <a:srgbClr val="D2D2D2"/>
                </a:solidFill>
              </p:grpSpPr>
              <p:sp>
                <p:nvSpPr>
                  <p:cNvPr id="82" name="Freeform: Shape 81">
                    <a:extLst>
                      <a:ext uri="{FF2B5EF4-FFF2-40B4-BE49-F238E27FC236}">
                        <a16:creationId xmlns:a16="http://schemas.microsoft.com/office/drawing/2014/main" id="{0E545A2E-2AAD-BB61-EBDF-F67D6AB3CE54}"/>
                      </a:ext>
                    </a:extLst>
                  </p:cNvPr>
                  <p:cNvSpPr/>
                  <p:nvPr/>
                </p:nvSpPr>
                <p:spPr>
                  <a:xfrm>
                    <a:off x="10167838" y="4050034"/>
                    <a:ext cx="39443" cy="68570"/>
                  </a:xfrm>
                  <a:custGeom>
                    <a:avLst/>
                    <a:gdLst>
                      <a:gd name="connsiteX0" fmla="*/ 39443 w 39443"/>
                      <a:gd name="connsiteY0" fmla="*/ 0 h 68570"/>
                      <a:gd name="connsiteX1" fmla="*/ 39443 w 39443"/>
                      <a:gd name="connsiteY1" fmla="*/ 45634 h 68570"/>
                      <a:gd name="connsiteX2" fmla="*/ 0 w 39443"/>
                      <a:gd name="connsiteY2" fmla="*/ 68570 h 68570"/>
                      <a:gd name="connsiteX3" fmla="*/ 0 w 39443"/>
                      <a:gd name="connsiteY3" fmla="*/ 22860 h 68570"/>
                      <a:gd name="connsiteX4" fmla="*/ 39443 w 39443"/>
                      <a:gd name="connsiteY4" fmla="*/ 0 h 6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70">
                        <a:moveTo>
                          <a:pt x="39443" y="0"/>
                        </a:moveTo>
                        <a:lnTo>
                          <a:pt x="39443" y="45634"/>
                        </a:lnTo>
                        <a:lnTo>
                          <a:pt x="0" y="68570"/>
                        </a:lnTo>
                        <a:lnTo>
                          <a:pt x="0" y="22860"/>
                        </a:lnTo>
                        <a:lnTo>
                          <a:pt x="39443" y="0"/>
                        </a:lnTo>
                        <a:close/>
                      </a:path>
                    </a:pathLst>
                  </a:custGeom>
                  <a:solidFill>
                    <a:srgbClr val="B1B3B3">
                      <a:lumMod val="50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83" name="Freeform: Shape 82">
                    <a:extLst>
                      <a:ext uri="{FF2B5EF4-FFF2-40B4-BE49-F238E27FC236}">
                        <a16:creationId xmlns:a16="http://schemas.microsoft.com/office/drawing/2014/main" id="{DEA8BC72-780C-3EB6-8C72-FD6A2EF15569}"/>
                      </a:ext>
                    </a:extLst>
                  </p:cNvPr>
                  <p:cNvSpPr/>
                  <p:nvPr/>
                </p:nvSpPr>
                <p:spPr>
                  <a:xfrm>
                    <a:off x="10128395" y="4027098"/>
                    <a:ext cx="78886" cy="45862"/>
                  </a:xfrm>
                  <a:custGeom>
                    <a:avLst/>
                    <a:gdLst>
                      <a:gd name="connsiteX0" fmla="*/ 78886 w 78886"/>
                      <a:gd name="connsiteY0" fmla="*/ 22936 h 45862"/>
                      <a:gd name="connsiteX1" fmla="*/ 39443 w 78886"/>
                      <a:gd name="connsiteY1" fmla="*/ 45863 h 45862"/>
                      <a:gd name="connsiteX2" fmla="*/ 0 w 78886"/>
                      <a:gd name="connsiteY2" fmla="*/ 22927 h 45862"/>
                      <a:gd name="connsiteX3" fmla="*/ 39443 w 78886"/>
                      <a:gd name="connsiteY3" fmla="*/ 0 h 45862"/>
                      <a:gd name="connsiteX4" fmla="*/ 78886 w 78886"/>
                      <a:gd name="connsiteY4" fmla="*/ 22936 h 4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6" h="45862">
                        <a:moveTo>
                          <a:pt x="78886" y="22936"/>
                        </a:moveTo>
                        <a:lnTo>
                          <a:pt x="39443" y="45863"/>
                        </a:lnTo>
                        <a:lnTo>
                          <a:pt x="0" y="22927"/>
                        </a:lnTo>
                        <a:lnTo>
                          <a:pt x="39443" y="0"/>
                        </a:lnTo>
                        <a:lnTo>
                          <a:pt x="78886" y="22936"/>
                        </a:lnTo>
                        <a:close/>
                      </a:path>
                    </a:pathLst>
                  </a:custGeom>
                  <a:solidFill>
                    <a:srgbClr val="B1B3B3">
                      <a:lumMod val="75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84" name="Freeform: Shape 83">
                    <a:extLst>
                      <a:ext uri="{FF2B5EF4-FFF2-40B4-BE49-F238E27FC236}">
                        <a16:creationId xmlns:a16="http://schemas.microsoft.com/office/drawing/2014/main" id="{52E3DF1A-85F3-38A3-49FC-52C6ED38A8A4}"/>
                      </a:ext>
                    </a:extLst>
                  </p:cNvPr>
                  <p:cNvSpPr/>
                  <p:nvPr/>
                </p:nvSpPr>
                <p:spPr>
                  <a:xfrm>
                    <a:off x="10128395" y="4050025"/>
                    <a:ext cx="39443" cy="68580"/>
                  </a:xfrm>
                  <a:custGeom>
                    <a:avLst/>
                    <a:gdLst>
                      <a:gd name="connsiteX0" fmla="*/ 39443 w 39443"/>
                      <a:gd name="connsiteY0" fmla="*/ 22936 h 68580"/>
                      <a:gd name="connsiteX1" fmla="*/ 39443 w 39443"/>
                      <a:gd name="connsiteY1" fmla="*/ 68580 h 68580"/>
                      <a:gd name="connsiteX2" fmla="*/ 0 w 39443"/>
                      <a:gd name="connsiteY2" fmla="*/ 45644 h 68580"/>
                      <a:gd name="connsiteX3" fmla="*/ 0 w 39443"/>
                      <a:gd name="connsiteY3" fmla="*/ 0 h 68580"/>
                      <a:gd name="connsiteX4" fmla="*/ 39443 w 39443"/>
                      <a:gd name="connsiteY4" fmla="*/ 22936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80">
                        <a:moveTo>
                          <a:pt x="39443" y="22936"/>
                        </a:moveTo>
                        <a:lnTo>
                          <a:pt x="39443" y="68580"/>
                        </a:lnTo>
                        <a:lnTo>
                          <a:pt x="0" y="45644"/>
                        </a:lnTo>
                        <a:lnTo>
                          <a:pt x="0" y="0"/>
                        </a:lnTo>
                        <a:lnTo>
                          <a:pt x="39443" y="22936"/>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grpSp>
            <p:grpSp>
              <p:nvGrpSpPr>
                <p:cNvPr id="74" name="Graphic 658">
                  <a:extLst>
                    <a:ext uri="{FF2B5EF4-FFF2-40B4-BE49-F238E27FC236}">
                      <a16:creationId xmlns:a16="http://schemas.microsoft.com/office/drawing/2014/main" id="{8E007F35-A4A5-7D56-C52F-66BCD38CBAB4}"/>
                    </a:ext>
                  </a:extLst>
                </p:cNvPr>
                <p:cNvGrpSpPr/>
                <p:nvPr/>
              </p:nvGrpSpPr>
              <p:grpSpPr>
                <a:xfrm>
                  <a:off x="10081033" y="4106150"/>
                  <a:ext cx="78886" cy="91506"/>
                  <a:chOff x="10087580" y="4099688"/>
                  <a:chExt cx="78886" cy="91506"/>
                </a:xfrm>
                <a:solidFill>
                  <a:srgbClr val="D2D2D2"/>
                </a:solidFill>
              </p:grpSpPr>
              <p:sp>
                <p:nvSpPr>
                  <p:cNvPr id="79" name="Freeform: Shape 78">
                    <a:extLst>
                      <a:ext uri="{FF2B5EF4-FFF2-40B4-BE49-F238E27FC236}">
                        <a16:creationId xmlns:a16="http://schemas.microsoft.com/office/drawing/2014/main" id="{E03FA620-3062-BBCB-12D6-ACAD3B48F857}"/>
                      </a:ext>
                    </a:extLst>
                  </p:cNvPr>
                  <p:cNvSpPr/>
                  <p:nvPr/>
                </p:nvSpPr>
                <p:spPr>
                  <a:xfrm>
                    <a:off x="10127023" y="4122634"/>
                    <a:ext cx="39443" cy="68560"/>
                  </a:xfrm>
                  <a:custGeom>
                    <a:avLst/>
                    <a:gdLst>
                      <a:gd name="connsiteX0" fmla="*/ 39443 w 39443"/>
                      <a:gd name="connsiteY0" fmla="*/ 0 h 68560"/>
                      <a:gd name="connsiteX1" fmla="*/ 39443 w 39443"/>
                      <a:gd name="connsiteY1" fmla="*/ 45634 h 68560"/>
                      <a:gd name="connsiteX2" fmla="*/ 0 w 39443"/>
                      <a:gd name="connsiteY2" fmla="*/ 68561 h 68560"/>
                      <a:gd name="connsiteX3" fmla="*/ 0 w 39443"/>
                      <a:gd name="connsiteY3" fmla="*/ 22860 h 68560"/>
                      <a:gd name="connsiteX4" fmla="*/ 39443 w 39443"/>
                      <a:gd name="connsiteY4" fmla="*/ 0 h 6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60">
                        <a:moveTo>
                          <a:pt x="39443" y="0"/>
                        </a:moveTo>
                        <a:lnTo>
                          <a:pt x="39443" y="45634"/>
                        </a:lnTo>
                        <a:lnTo>
                          <a:pt x="0" y="68561"/>
                        </a:lnTo>
                        <a:lnTo>
                          <a:pt x="0" y="22860"/>
                        </a:lnTo>
                        <a:lnTo>
                          <a:pt x="39443" y="0"/>
                        </a:lnTo>
                        <a:close/>
                      </a:path>
                    </a:pathLst>
                  </a:custGeom>
                  <a:solidFill>
                    <a:srgbClr val="B1B3B3">
                      <a:lumMod val="50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80" name="Freeform: Shape 79">
                    <a:extLst>
                      <a:ext uri="{FF2B5EF4-FFF2-40B4-BE49-F238E27FC236}">
                        <a16:creationId xmlns:a16="http://schemas.microsoft.com/office/drawing/2014/main" id="{ED23F973-8134-3BF0-986E-3FC04FD2FBBB}"/>
                      </a:ext>
                    </a:extLst>
                  </p:cNvPr>
                  <p:cNvSpPr/>
                  <p:nvPr/>
                </p:nvSpPr>
                <p:spPr>
                  <a:xfrm>
                    <a:off x="10087580" y="4099688"/>
                    <a:ext cx="78886" cy="45862"/>
                  </a:xfrm>
                  <a:custGeom>
                    <a:avLst/>
                    <a:gdLst>
                      <a:gd name="connsiteX0" fmla="*/ 78886 w 78886"/>
                      <a:gd name="connsiteY0" fmla="*/ 22946 h 45862"/>
                      <a:gd name="connsiteX1" fmla="*/ 39443 w 78886"/>
                      <a:gd name="connsiteY1" fmla="*/ 45863 h 45862"/>
                      <a:gd name="connsiteX2" fmla="*/ 0 w 78886"/>
                      <a:gd name="connsiteY2" fmla="*/ 22936 h 45862"/>
                      <a:gd name="connsiteX3" fmla="*/ 39443 w 78886"/>
                      <a:gd name="connsiteY3" fmla="*/ 0 h 45862"/>
                      <a:gd name="connsiteX4" fmla="*/ 78886 w 78886"/>
                      <a:gd name="connsiteY4" fmla="*/ 22946 h 4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6" h="45862">
                        <a:moveTo>
                          <a:pt x="78886" y="22946"/>
                        </a:moveTo>
                        <a:lnTo>
                          <a:pt x="39443" y="45863"/>
                        </a:lnTo>
                        <a:lnTo>
                          <a:pt x="0" y="22936"/>
                        </a:lnTo>
                        <a:lnTo>
                          <a:pt x="39443" y="0"/>
                        </a:lnTo>
                        <a:lnTo>
                          <a:pt x="78886" y="22946"/>
                        </a:lnTo>
                        <a:close/>
                      </a:path>
                    </a:pathLst>
                  </a:custGeom>
                  <a:solidFill>
                    <a:srgbClr val="B1B3B3">
                      <a:lumMod val="75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81" name="Freeform: Shape 80">
                    <a:extLst>
                      <a:ext uri="{FF2B5EF4-FFF2-40B4-BE49-F238E27FC236}">
                        <a16:creationId xmlns:a16="http://schemas.microsoft.com/office/drawing/2014/main" id="{7184D3AC-5979-8D85-FC6B-3CE4D2E99645}"/>
                      </a:ext>
                    </a:extLst>
                  </p:cNvPr>
                  <p:cNvSpPr/>
                  <p:nvPr/>
                </p:nvSpPr>
                <p:spPr>
                  <a:xfrm>
                    <a:off x="10087580" y="4122624"/>
                    <a:ext cx="39443" cy="68570"/>
                  </a:xfrm>
                  <a:custGeom>
                    <a:avLst/>
                    <a:gdLst>
                      <a:gd name="connsiteX0" fmla="*/ 39443 w 39443"/>
                      <a:gd name="connsiteY0" fmla="*/ 22927 h 68570"/>
                      <a:gd name="connsiteX1" fmla="*/ 39443 w 39443"/>
                      <a:gd name="connsiteY1" fmla="*/ 68570 h 68570"/>
                      <a:gd name="connsiteX2" fmla="*/ 0 w 39443"/>
                      <a:gd name="connsiteY2" fmla="*/ 45644 h 68570"/>
                      <a:gd name="connsiteX3" fmla="*/ 0 w 39443"/>
                      <a:gd name="connsiteY3" fmla="*/ 0 h 68570"/>
                      <a:gd name="connsiteX4" fmla="*/ 39443 w 39443"/>
                      <a:gd name="connsiteY4" fmla="*/ 22927 h 6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70">
                        <a:moveTo>
                          <a:pt x="39443" y="22927"/>
                        </a:moveTo>
                        <a:lnTo>
                          <a:pt x="39443" y="68570"/>
                        </a:lnTo>
                        <a:lnTo>
                          <a:pt x="0" y="45644"/>
                        </a:lnTo>
                        <a:lnTo>
                          <a:pt x="0" y="0"/>
                        </a:lnTo>
                        <a:lnTo>
                          <a:pt x="39443" y="22927"/>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grpSp>
            <p:grpSp>
              <p:nvGrpSpPr>
                <p:cNvPr id="75" name="Graphic 658">
                  <a:extLst>
                    <a:ext uri="{FF2B5EF4-FFF2-40B4-BE49-F238E27FC236}">
                      <a16:creationId xmlns:a16="http://schemas.microsoft.com/office/drawing/2014/main" id="{EBA979A1-19E5-2B63-69DE-C11B0EA77F0B}"/>
                    </a:ext>
                  </a:extLst>
                </p:cNvPr>
                <p:cNvGrpSpPr/>
                <p:nvPr/>
              </p:nvGrpSpPr>
              <p:grpSpPr>
                <a:xfrm>
                  <a:off x="10180115" y="4108307"/>
                  <a:ext cx="78886" cy="89349"/>
                  <a:chOff x="10170619" y="4101845"/>
                  <a:chExt cx="78886" cy="89349"/>
                </a:xfrm>
                <a:solidFill>
                  <a:srgbClr val="D2D2D2"/>
                </a:solidFill>
              </p:grpSpPr>
              <p:sp>
                <p:nvSpPr>
                  <p:cNvPr id="76" name="Freeform: Shape 75">
                    <a:extLst>
                      <a:ext uri="{FF2B5EF4-FFF2-40B4-BE49-F238E27FC236}">
                        <a16:creationId xmlns:a16="http://schemas.microsoft.com/office/drawing/2014/main" id="{43931D2A-56AB-E989-1246-60012440F205}"/>
                      </a:ext>
                    </a:extLst>
                  </p:cNvPr>
                  <p:cNvSpPr/>
                  <p:nvPr/>
                </p:nvSpPr>
                <p:spPr>
                  <a:xfrm>
                    <a:off x="10210062" y="4122634"/>
                    <a:ext cx="39443" cy="68560"/>
                  </a:xfrm>
                  <a:custGeom>
                    <a:avLst/>
                    <a:gdLst>
                      <a:gd name="connsiteX0" fmla="*/ 39443 w 39443"/>
                      <a:gd name="connsiteY0" fmla="*/ 0 h 68560"/>
                      <a:gd name="connsiteX1" fmla="*/ 39443 w 39443"/>
                      <a:gd name="connsiteY1" fmla="*/ 45634 h 68560"/>
                      <a:gd name="connsiteX2" fmla="*/ 0 w 39443"/>
                      <a:gd name="connsiteY2" fmla="*/ 68561 h 68560"/>
                      <a:gd name="connsiteX3" fmla="*/ 0 w 39443"/>
                      <a:gd name="connsiteY3" fmla="*/ 22860 h 68560"/>
                      <a:gd name="connsiteX4" fmla="*/ 39443 w 39443"/>
                      <a:gd name="connsiteY4" fmla="*/ 0 h 6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60">
                        <a:moveTo>
                          <a:pt x="39443" y="0"/>
                        </a:moveTo>
                        <a:lnTo>
                          <a:pt x="39443" y="45634"/>
                        </a:lnTo>
                        <a:lnTo>
                          <a:pt x="0" y="68561"/>
                        </a:lnTo>
                        <a:lnTo>
                          <a:pt x="0" y="22860"/>
                        </a:lnTo>
                        <a:lnTo>
                          <a:pt x="39443" y="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77" name="Freeform: Shape 76">
                    <a:extLst>
                      <a:ext uri="{FF2B5EF4-FFF2-40B4-BE49-F238E27FC236}">
                        <a16:creationId xmlns:a16="http://schemas.microsoft.com/office/drawing/2014/main" id="{E00AD046-7DA0-867A-40E8-9914A9F28932}"/>
                      </a:ext>
                    </a:extLst>
                  </p:cNvPr>
                  <p:cNvSpPr/>
                  <p:nvPr/>
                </p:nvSpPr>
                <p:spPr>
                  <a:xfrm>
                    <a:off x="10170619" y="4101845"/>
                    <a:ext cx="78886" cy="45862"/>
                  </a:xfrm>
                  <a:custGeom>
                    <a:avLst/>
                    <a:gdLst>
                      <a:gd name="connsiteX0" fmla="*/ 78886 w 78886"/>
                      <a:gd name="connsiteY0" fmla="*/ 22946 h 45862"/>
                      <a:gd name="connsiteX1" fmla="*/ 39453 w 78886"/>
                      <a:gd name="connsiteY1" fmla="*/ 45863 h 45862"/>
                      <a:gd name="connsiteX2" fmla="*/ 0 w 78886"/>
                      <a:gd name="connsiteY2" fmla="*/ 22936 h 45862"/>
                      <a:gd name="connsiteX3" fmla="*/ 39453 w 78886"/>
                      <a:gd name="connsiteY3" fmla="*/ 0 h 45862"/>
                      <a:gd name="connsiteX4" fmla="*/ 78886 w 78886"/>
                      <a:gd name="connsiteY4" fmla="*/ 22946 h 4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6" h="45862">
                        <a:moveTo>
                          <a:pt x="78886" y="22946"/>
                        </a:moveTo>
                        <a:lnTo>
                          <a:pt x="39453" y="45863"/>
                        </a:lnTo>
                        <a:lnTo>
                          <a:pt x="0" y="22936"/>
                        </a:lnTo>
                        <a:lnTo>
                          <a:pt x="39453" y="0"/>
                        </a:lnTo>
                        <a:lnTo>
                          <a:pt x="78886" y="22946"/>
                        </a:lnTo>
                        <a:close/>
                      </a:path>
                    </a:pathLst>
                  </a:custGeom>
                  <a:solidFill>
                    <a:srgbClr val="9CEB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sp>
                <p:nvSpPr>
                  <p:cNvPr id="78" name="Freeform: Shape 77">
                    <a:extLst>
                      <a:ext uri="{FF2B5EF4-FFF2-40B4-BE49-F238E27FC236}">
                        <a16:creationId xmlns:a16="http://schemas.microsoft.com/office/drawing/2014/main" id="{E11899A6-711F-508B-BF69-A13B64803B68}"/>
                      </a:ext>
                    </a:extLst>
                  </p:cNvPr>
                  <p:cNvSpPr/>
                  <p:nvPr/>
                </p:nvSpPr>
                <p:spPr>
                  <a:xfrm>
                    <a:off x="10170619" y="4122624"/>
                    <a:ext cx="39443" cy="68570"/>
                  </a:xfrm>
                  <a:custGeom>
                    <a:avLst/>
                    <a:gdLst>
                      <a:gd name="connsiteX0" fmla="*/ 39443 w 39443"/>
                      <a:gd name="connsiteY0" fmla="*/ 22927 h 68570"/>
                      <a:gd name="connsiteX1" fmla="*/ 39443 w 39443"/>
                      <a:gd name="connsiteY1" fmla="*/ 68570 h 68570"/>
                      <a:gd name="connsiteX2" fmla="*/ 0 w 39443"/>
                      <a:gd name="connsiteY2" fmla="*/ 45644 h 68570"/>
                      <a:gd name="connsiteX3" fmla="*/ 0 w 39443"/>
                      <a:gd name="connsiteY3" fmla="*/ 0 h 68570"/>
                      <a:gd name="connsiteX4" fmla="*/ 39443 w 39443"/>
                      <a:gd name="connsiteY4" fmla="*/ 22927 h 6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70">
                        <a:moveTo>
                          <a:pt x="39443" y="22927"/>
                        </a:moveTo>
                        <a:lnTo>
                          <a:pt x="39443" y="68570"/>
                        </a:lnTo>
                        <a:lnTo>
                          <a:pt x="0" y="45644"/>
                        </a:lnTo>
                        <a:lnTo>
                          <a:pt x="0" y="0"/>
                        </a:lnTo>
                        <a:lnTo>
                          <a:pt x="39443" y="22927"/>
                        </a:lnTo>
                        <a:close/>
                      </a:path>
                    </a:pathLst>
                  </a:custGeom>
                  <a:solidFill>
                    <a:srgbClr val="6AE7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Metropolis"/>
                      <a:ea typeface="+mn-ea"/>
                      <a:cs typeface="+mn-cs"/>
                    </a:endParaRPr>
                  </a:p>
                </p:txBody>
              </p:sp>
            </p:grpSp>
          </p:grpSp>
          <p:grpSp>
            <p:nvGrpSpPr>
              <p:cNvPr id="63" name="Group 62" hidden="1">
                <a:extLst>
                  <a:ext uri="{FF2B5EF4-FFF2-40B4-BE49-F238E27FC236}">
                    <a16:creationId xmlns:a16="http://schemas.microsoft.com/office/drawing/2014/main" id="{C170CB04-22B8-FB5A-196D-8623D60CCFFE}"/>
                  </a:ext>
                </a:extLst>
              </p:cNvPr>
              <p:cNvGrpSpPr>
                <a:grpSpLocks noChangeAspect="1"/>
              </p:cNvGrpSpPr>
              <p:nvPr/>
            </p:nvGrpSpPr>
            <p:grpSpPr>
              <a:xfrm>
                <a:off x="7875353" y="4080186"/>
                <a:ext cx="110797" cy="27432"/>
                <a:chOff x="7860569" y="4032362"/>
                <a:chExt cx="184657" cy="45719"/>
              </a:xfrm>
            </p:grpSpPr>
            <p:sp>
              <p:nvSpPr>
                <p:cNvPr id="70" name="Oval 69">
                  <a:extLst>
                    <a:ext uri="{FF2B5EF4-FFF2-40B4-BE49-F238E27FC236}">
                      <a16:creationId xmlns:a16="http://schemas.microsoft.com/office/drawing/2014/main" id="{818FA016-E956-0255-4DE9-43B8EA1BF508}"/>
                    </a:ext>
                  </a:extLst>
                </p:cNvPr>
                <p:cNvSpPr/>
                <p:nvPr/>
              </p:nvSpPr>
              <p:spPr bwMode="auto">
                <a:xfrm>
                  <a:off x="7860569" y="4032362"/>
                  <a:ext cx="45719" cy="45719"/>
                </a:xfrm>
                <a:prstGeom prst="ellipse">
                  <a:avLst/>
                </a:prstGeom>
                <a:solidFill>
                  <a:srgbClr val="5FB83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sp>
              <p:nvSpPr>
                <p:cNvPr id="71" name="Oval 70">
                  <a:extLst>
                    <a:ext uri="{FF2B5EF4-FFF2-40B4-BE49-F238E27FC236}">
                      <a16:creationId xmlns:a16="http://schemas.microsoft.com/office/drawing/2014/main" id="{683EA492-B976-DB9C-709A-F7FCBF94277F}"/>
                    </a:ext>
                  </a:extLst>
                </p:cNvPr>
                <p:cNvSpPr/>
                <p:nvPr/>
              </p:nvSpPr>
              <p:spPr bwMode="auto">
                <a:xfrm>
                  <a:off x="7930038" y="4032362"/>
                  <a:ext cx="45719" cy="45719"/>
                </a:xfrm>
                <a:prstGeom prst="ellipse">
                  <a:avLst/>
                </a:prstGeom>
                <a:solidFill>
                  <a:srgbClr val="5FB83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sp>
              <p:nvSpPr>
                <p:cNvPr id="72" name="Oval 71">
                  <a:extLst>
                    <a:ext uri="{FF2B5EF4-FFF2-40B4-BE49-F238E27FC236}">
                      <a16:creationId xmlns:a16="http://schemas.microsoft.com/office/drawing/2014/main" id="{D1540775-20CC-BDA2-D151-48B929A74A90}"/>
                    </a:ext>
                  </a:extLst>
                </p:cNvPr>
                <p:cNvSpPr/>
                <p:nvPr/>
              </p:nvSpPr>
              <p:spPr bwMode="auto">
                <a:xfrm>
                  <a:off x="7999507" y="4032362"/>
                  <a:ext cx="45719" cy="45719"/>
                </a:xfrm>
                <a:prstGeom prst="ellipse">
                  <a:avLst/>
                </a:prstGeom>
                <a:solidFill>
                  <a:srgbClr val="5FB83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grpSp>
          <p:grpSp>
            <p:nvGrpSpPr>
              <p:cNvPr id="64" name="Group 63" hidden="1">
                <a:extLst>
                  <a:ext uri="{FF2B5EF4-FFF2-40B4-BE49-F238E27FC236}">
                    <a16:creationId xmlns:a16="http://schemas.microsoft.com/office/drawing/2014/main" id="{5354565E-82D9-73C0-CFC3-C402BEAB79EC}"/>
                  </a:ext>
                </a:extLst>
              </p:cNvPr>
              <p:cNvGrpSpPr/>
              <p:nvPr/>
            </p:nvGrpSpPr>
            <p:grpSpPr>
              <a:xfrm>
                <a:off x="8483929" y="3992769"/>
                <a:ext cx="201204" cy="202267"/>
                <a:chOff x="8468060" y="3983840"/>
                <a:chExt cx="256530" cy="257885"/>
              </a:xfrm>
            </p:grpSpPr>
            <p:pic>
              <p:nvPicPr>
                <p:cNvPr id="65" name="Graphic 64" descr="spring cloud logo">
                  <a:extLst>
                    <a:ext uri="{FF2B5EF4-FFF2-40B4-BE49-F238E27FC236}">
                      <a16:creationId xmlns:a16="http://schemas.microsoft.com/office/drawing/2014/main" id="{612A3B4D-84FD-6F51-F273-2A5013D516E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500090" y="3983840"/>
                  <a:ext cx="192470" cy="192470"/>
                </a:xfrm>
                <a:prstGeom prst="rect">
                  <a:avLst/>
                </a:prstGeom>
              </p:spPr>
            </p:pic>
            <p:grpSp>
              <p:nvGrpSpPr>
                <p:cNvPr id="66" name="Group 65">
                  <a:extLst>
                    <a:ext uri="{FF2B5EF4-FFF2-40B4-BE49-F238E27FC236}">
                      <a16:creationId xmlns:a16="http://schemas.microsoft.com/office/drawing/2014/main" id="{2BCCFB35-D97A-A3FC-181C-BBFC991FEFB1}"/>
                    </a:ext>
                  </a:extLst>
                </p:cNvPr>
                <p:cNvGrpSpPr/>
                <p:nvPr/>
              </p:nvGrpSpPr>
              <p:grpSpPr>
                <a:xfrm>
                  <a:off x="8468060" y="4136719"/>
                  <a:ext cx="256530" cy="105006"/>
                  <a:chOff x="8468060" y="4136719"/>
                  <a:chExt cx="256530" cy="105006"/>
                </a:xfrm>
              </p:grpSpPr>
              <p:sp>
                <p:nvSpPr>
                  <p:cNvPr id="67" name="Arrow: Right 66">
                    <a:extLst>
                      <a:ext uri="{FF2B5EF4-FFF2-40B4-BE49-F238E27FC236}">
                        <a16:creationId xmlns:a16="http://schemas.microsoft.com/office/drawing/2014/main" id="{4E05AF5B-DD71-D802-064E-DCC986FB7B5D}"/>
                      </a:ext>
                    </a:extLst>
                  </p:cNvPr>
                  <p:cNvSpPr/>
                  <p:nvPr/>
                </p:nvSpPr>
                <p:spPr bwMode="auto">
                  <a:xfrm rot="1800000">
                    <a:off x="8645418" y="4136719"/>
                    <a:ext cx="79172" cy="83555"/>
                  </a:xfrm>
                  <a:prstGeom prst="rightArrow">
                    <a:avLst>
                      <a:gd name="adj1" fmla="val 34005"/>
                      <a:gd name="adj2"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sp>
                <p:nvSpPr>
                  <p:cNvPr id="68" name="Arrow: Right 67">
                    <a:extLst>
                      <a:ext uri="{FF2B5EF4-FFF2-40B4-BE49-F238E27FC236}">
                        <a16:creationId xmlns:a16="http://schemas.microsoft.com/office/drawing/2014/main" id="{D2189F22-F71B-8AA6-34E1-8225176CA8C8}"/>
                      </a:ext>
                    </a:extLst>
                  </p:cNvPr>
                  <p:cNvSpPr/>
                  <p:nvPr/>
                </p:nvSpPr>
                <p:spPr bwMode="auto">
                  <a:xfrm rot="19800000" flipH="1">
                    <a:off x="8468060" y="4136719"/>
                    <a:ext cx="79172" cy="83555"/>
                  </a:xfrm>
                  <a:prstGeom prst="rightArrow">
                    <a:avLst>
                      <a:gd name="adj1" fmla="val 34005"/>
                      <a:gd name="adj2"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sp>
                <p:nvSpPr>
                  <p:cNvPr id="69" name="Arrow: Right 68">
                    <a:extLst>
                      <a:ext uri="{FF2B5EF4-FFF2-40B4-BE49-F238E27FC236}">
                        <a16:creationId xmlns:a16="http://schemas.microsoft.com/office/drawing/2014/main" id="{50C83AE9-4AB2-B6EB-3563-4ACB5996A6A3}"/>
                      </a:ext>
                    </a:extLst>
                  </p:cNvPr>
                  <p:cNvSpPr/>
                  <p:nvPr/>
                </p:nvSpPr>
                <p:spPr bwMode="auto">
                  <a:xfrm rot="16200000" flipH="1">
                    <a:off x="8556740" y="4160361"/>
                    <a:ext cx="79172" cy="83555"/>
                  </a:xfrm>
                  <a:prstGeom prst="rightArrow">
                    <a:avLst>
                      <a:gd name="adj1" fmla="val 34005"/>
                      <a:gd name="adj2"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3F3F3F"/>
                      </a:solidFill>
                      <a:effectLst/>
                      <a:uLnTx/>
                      <a:uFillTx/>
                      <a:latin typeface="Metropolis" panose="00000500000000000000" pitchFamily="50" charset="0"/>
                      <a:ea typeface="Segoe UI" pitchFamily="34" charset="0"/>
                      <a:cs typeface="Segoe UI" pitchFamily="34" charset="0"/>
                    </a:endParaRPr>
                  </a:p>
                </p:txBody>
              </p:sp>
            </p:grpSp>
          </p:grpSp>
        </p:grpSp>
      </p:grpSp>
      <p:cxnSp>
        <p:nvCxnSpPr>
          <p:cNvPr id="208" name="Straight Arrow Connector 207">
            <a:extLst>
              <a:ext uri="{FF2B5EF4-FFF2-40B4-BE49-F238E27FC236}">
                <a16:creationId xmlns:a16="http://schemas.microsoft.com/office/drawing/2014/main" id="{FC771B5F-3432-3390-B143-B1D8407D256C}"/>
              </a:ext>
              <a:ext uri="{C183D7F6-B498-43B3-948B-1728B52AA6E4}">
                <adec:decorative xmlns:adec="http://schemas.microsoft.com/office/drawing/2017/decorative" val="1"/>
              </a:ext>
            </a:extLst>
          </p:cNvPr>
          <p:cNvCxnSpPr>
            <a:cxnSpLocks/>
          </p:cNvCxnSpPr>
          <p:nvPr/>
        </p:nvCxnSpPr>
        <p:spPr>
          <a:xfrm flipV="1">
            <a:off x="4187794" y="1927913"/>
            <a:ext cx="0" cy="257754"/>
          </a:xfrm>
          <a:prstGeom prst="straightConnector1">
            <a:avLst/>
          </a:prstGeom>
          <a:noFill/>
          <a:ln w="25400" cap="flat" cmpd="sng" algn="ctr">
            <a:solidFill>
              <a:schemeClr val="accent2"/>
            </a:solidFill>
            <a:prstDash val="solid"/>
            <a:headEnd type="none" w="lg" len="med"/>
            <a:tailEnd type="triangle" w="lg" len="med"/>
          </a:ln>
          <a:effectLst/>
        </p:spPr>
      </p:cxnSp>
      <p:grpSp>
        <p:nvGrpSpPr>
          <p:cNvPr id="209" name="Group 208">
            <a:extLst>
              <a:ext uri="{FF2B5EF4-FFF2-40B4-BE49-F238E27FC236}">
                <a16:creationId xmlns:a16="http://schemas.microsoft.com/office/drawing/2014/main" id="{2B8B5142-8974-8566-805F-393844D8BD39}"/>
              </a:ext>
            </a:extLst>
          </p:cNvPr>
          <p:cNvGrpSpPr/>
          <p:nvPr/>
        </p:nvGrpSpPr>
        <p:grpSpPr>
          <a:xfrm>
            <a:off x="609600" y="458312"/>
            <a:ext cx="2020961" cy="1374698"/>
            <a:chOff x="609600" y="457542"/>
            <a:chExt cx="2020961" cy="1374698"/>
          </a:xfrm>
        </p:grpSpPr>
        <p:sp>
          <p:nvSpPr>
            <p:cNvPr id="210" name="Rectangle 209">
              <a:extLst>
                <a:ext uri="{FF2B5EF4-FFF2-40B4-BE49-F238E27FC236}">
                  <a16:creationId xmlns:a16="http://schemas.microsoft.com/office/drawing/2014/main" id="{2D1AF04B-3733-8199-6C23-CDBFE4BE2631}"/>
                </a:ext>
              </a:extLst>
            </p:cNvPr>
            <p:cNvSpPr/>
            <p:nvPr/>
          </p:nvSpPr>
          <p:spPr>
            <a:xfrm>
              <a:off x="609600" y="457542"/>
              <a:ext cx="2020961" cy="1374698"/>
            </a:xfrm>
            <a:prstGeom prst="rect">
              <a:avLst/>
            </a:prstGeom>
            <a:solidFill>
              <a:schemeClr val="bg1"/>
            </a:solidFill>
            <a:ln w="25400" cap="flat" cmpd="sng" algn="ctr">
              <a:solidFill>
                <a:schemeClr val="tx2">
                  <a:lumMod val="90000"/>
                </a:schemeClr>
              </a:solidFill>
              <a:prstDash val="solid"/>
              <a:miter lim="800000"/>
            </a:ln>
            <a:effectLst/>
          </p:spPr>
          <p:txBody>
            <a:bodyPr lIns="27432" tIns="91440" rIns="27432" rtlCol="0" anchor="t" anchorCtr="0"/>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Developer experiences</a:t>
              </a:r>
            </a:p>
          </p:txBody>
        </p:sp>
        <p:grpSp>
          <p:nvGrpSpPr>
            <p:cNvPr id="211" name="Group 210">
              <a:extLst>
                <a:ext uri="{FF2B5EF4-FFF2-40B4-BE49-F238E27FC236}">
                  <a16:creationId xmlns:a16="http://schemas.microsoft.com/office/drawing/2014/main" id="{375C976B-8147-B746-E440-6F590866802C}"/>
                </a:ext>
              </a:extLst>
            </p:cNvPr>
            <p:cNvGrpSpPr/>
            <p:nvPr/>
          </p:nvGrpSpPr>
          <p:grpSpPr>
            <a:xfrm>
              <a:off x="879694" y="876870"/>
              <a:ext cx="1486810" cy="308078"/>
              <a:chOff x="883562" y="865133"/>
              <a:chExt cx="1486810" cy="308078"/>
            </a:xfrm>
          </p:grpSpPr>
          <p:pic>
            <p:nvPicPr>
              <p:cNvPr id="215" name="Graphic 214">
                <a:extLst>
                  <a:ext uri="{FF2B5EF4-FFF2-40B4-BE49-F238E27FC236}">
                    <a16:creationId xmlns:a16="http://schemas.microsoft.com/office/drawing/2014/main" id="{E316965F-A3E9-E034-9772-CE021D5E394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105435" y="891013"/>
                <a:ext cx="264937" cy="264937"/>
              </a:xfrm>
              <a:prstGeom prst="rect">
                <a:avLst/>
              </a:prstGeom>
            </p:spPr>
          </p:pic>
          <p:pic>
            <p:nvPicPr>
              <p:cNvPr id="216" name="Graphic 215">
                <a:extLst>
                  <a:ext uri="{FF2B5EF4-FFF2-40B4-BE49-F238E27FC236}">
                    <a16:creationId xmlns:a16="http://schemas.microsoft.com/office/drawing/2014/main" id="{A88C1856-9426-5088-574A-65CAEBDA0E0C}"/>
                  </a:ext>
                </a:extLst>
              </p:cNvPr>
              <p:cNvPicPr>
                <a:picLocks noChangeAspect="1"/>
              </p:cNvPicPr>
              <p:nvPr/>
            </p:nvPicPr>
            <p:blipFill rotWithShape="1">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r="74603"/>
              <a:stretch/>
            </p:blipFill>
            <p:spPr>
              <a:xfrm>
                <a:off x="1474430" y="865133"/>
                <a:ext cx="335865" cy="308078"/>
              </a:xfrm>
              <a:prstGeom prst="rect">
                <a:avLst/>
              </a:prstGeom>
            </p:spPr>
          </p:pic>
          <p:pic>
            <p:nvPicPr>
              <p:cNvPr id="217" name="Graphic 216">
                <a:extLst>
                  <a:ext uri="{FF2B5EF4-FFF2-40B4-BE49-F238E27FC236}">
                    <a16:creationId xmlns:a16="http://schemas.microsoft.com/office/drawing/2014/main" id="{31A88828-E9BD-AC06-D96F-D7417E767157}"/>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83562" y="871306"/>
                <a:ext cx="295729" cy="295729"/>
              </a:xfrm>
              <a:prstGeom prst="rect">
                <a:avLst/>
              </a:prstGeom>
            </p:spPr>
          </p:pic>
        </p:grpSp>
        <p:pic>
          <p:nvPicPr>
            <p:cNvPr id="212" name="Picture 14">
              <a:extLst>
                <a:ext uri="{FF2B5EF4-FFF2-40B4-BE49-F238E27FC236}">
                  <a16:creationId xmlns:a16="http://schemas.microsoft.com/office/drawing/2014/main" id="{4BAB5763-10B9-4B0D-BA44-A91B85DBF405}"/>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403140" y="1400500"/>
              <a:ext cx="351378" cy="257498"/>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12">
              <a:extLst>
                <a:ext uri="{FF2B5EF4-FFF2-40B4-BE49-F238E27FC236}">
                  <a16:creationId xmlns:a16="http://schemas.microsoft.com/office/drawing/2014/main" id="{23A11A1D-7D95-29BB-38C5-3BFD4DFA23B2}"/>
                </a:ext>
              </a:extLst>
            </p:cNvPr>
            <p:cNvPicPr>
              <a:picLocks noChangeAspect="1"/>
            </p:cNvPicPr>
            <p:nvPr/>
          </p:nvPicPr>
          <p:blipFill rotWithShape="1">
            <a:blip r:embed="rId55"/>
            <a:srcRect l="13482" t="14785" r="81509" b="80159"/>
            <a:stretch/>
          </p:blipFill>
          <p:spPr>
            <a:xfrm>
              <a:off x="1991808" y="1399331"/>
              <a:ext cx="406400" cy="259836"/>
            </a:xfrm>
            <a:prstGeom prst="rect">
              <a:avLst/>
            </a:prstGeom>
            <a:ln w="3175">
              <a:solidFill>
                <a:srgbClr val="FFFFFF"/>
              </a:solidFill>
            </a:ln>
          </p:spPr>
        </p:pic>
        <p:pic>
          <p:nvPicPr>
            <p:cNvPr id="214" name="Picture 213">
              <a:extLst>
                <a:ext uri="{FF2B5EF4-FFF2-40B4-BE49-F238E27FC236}">
                  <a16:creationId xmlns:a16="http://schemas.microsoft.com/office/drawing/2014/main" id="{C68B3EBD-2E8B-FD63-CAE0-6416F2901EB3}"/>
                </a:ext>
              </a:extLst>
            </p:cNvPr>
            <p:cNvPicPr>
              <a:picLocks noChangeAspect="1"/>
            </p:cNvPicPr>
            <p:nvPr/>
          </p:nvPicPr>
          <p:blipFill>
            <a:blip r:embed="rId56">
              <a:extLst>
                <a:ext uri="{28A0092B-C50C-407E-A947-70E740481C1C}">
                  <a14:useLocalDpi xmlns:a14="http://schemas.microsoft.com/office/drawing/2010/main" val="0"/>
                </a:ext>
              </a:extLst>
            </a:blip>
            <a:srcRect t="886" b="886"/>
            <a:stretch/>
          </p:blipFill>
          <p:spPr>
            <a:xfrm>
              <a:off x="912666" y="1378774"/>
              <a:ext cx="229786" cy="300951"/>
            </a:xfrm>
            <a:prstGeom prst="rect">
              <a:avLst/>
            </a:prstGeom>
          </p:spPr>
        </p:pic>
      </p:grpSp>
      <p:grpSp>
        <p:nvGrpSpPr>
          <p:cNvPr id="218" name="Group 217">
            <a:extLst>
              <a:ext uri="{FF2B5EF4-FFF2-40B4-BE49-F238E27FC236}">
                <a16:creationId xmlns:a16="http://schemas.microsoft.com/office/drawing/2014/main" id="{A9A04ABF-DD19-5F31-D43F-4804D8128BE7}"/>
              </a:ext>
            </a:extLst>
          </p:cNvPr>
          <p:cNvGrpSpPr/>
          <p:nvPr/>
        </p:nvGrpSpPr>
        <p:grpSpPr>
          <a:xfrm>
            <a:off x="5745028" y="458312"/>
            <a:ext cx="2399015" cy="1374699"/>
            <a:chOff x="5745027" y="457542"/>
            <a:chExt cx="2399015" cy="1374699"/>
          </a:xfrm>
        </p:grpSpPr>
        <p:sp>
          <p:nvSpPr>
            <p:cNvPr id="219" name="Rectangle 218">
              <a:extLst>
                <a:ext uri="{FF2B5EF4-FFF2-40B4-BE49-F238E27FC236}">
                  <a16:creationId xmlns:a16="http://schemas.microsoft.com/office/drawing/2014/main" id="{D7821F45-EE4A-0324-1C94-C89540021801}"/>
                </a:ext>
              </a:extLst>
            </p:cNvPr>
            <p:cNvSpPr/>
            <p:nvPr/>
          </p:nvSpPr>
          <p:spPr>
            <a:xfrm>
              <a:off x="5745027" y="457542"/>
              <a:ext cx="2399015" cy="1374699"/>
            </a:xfrm>
            <a:prstGeom prst="rect">
              <a:avLst/>
            </a:prstGeom>
            <a:solidFill>
              <a:schemeClr val="bg1"/>
            </a:solidFill>
            <a:ln w="25400" cap="flat" cmpd="sng" algn="ctr">
              <a:solidFill>
                <a:schemeClr val="tx2">
                  <a:lumMod val="90000"/>
                </a:schemeClr>
              </a:solidFill>
              <a:prstDash val="solid"/>
              <a:miter lim="800000"/>
            </a:ln>
            <a:effectLst/>
          </p:spPr>
          <p:txBody>
            <a:bodyPr lIns="27432" tIns="91440" rIns="27432" rtlCol="0" anchor="t" anchorCtr="0"/>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Identities – end-users &amp; machines</a:t>
              </a:r>
            </a:p>
          </p:txBody>
        </p:sp>
        <p:grpSp>
          <p:nvGrpSpPr>
            <p:cNvPr id="220" name="Group 219">
              <a:extLst>
                <a:ext uri="{FF2B5EF4-FFF2-40B4-BE49-F238E27FC236}">
                  <a16:creationId xmlns:a16="http://schemas.microsoft.com/office/drawing/2014/main" id="{11475911-0A7D-C12A-EC93-142B3C0775EC}"/>
                </a:ext>
              </a:extLst>
            </p:cNvPr>
            <p:cNvGrpSpPr/>
            <p:nvPr/>
          </p:nvGrpSpPr>
          <p:grpSpPr>
            <a:xfrm>
              <a:off x="6183562" y="960472"/>
              <a:ext cx="1521945" cy="550636"/>
              <a:chOff x="6190372" y="960472"/>
              <a:chExt cx="1521945" cy="550636"/>
            </a:xfrm>
          </p:grpSpPr>
          <p:pic>
            <p:nvPicPr>
              <p:cNvPr id="221" name="Graphic 220">
                <a:extLst>
                  <a:ext uri="{FF2B5EF4-FFF2-40B4-BE49-F238E27FC236}">
                    <a16:creationId xmlns:a16="http://schemas.microsoft.com/office/drawing/2014/main" id="{1AADB158-042C-BB85-B6FD-ACBC6D66CC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7161681" y="960472"/>
                <a:ext cx="550636" cy="550636"/>
              </a:xfrm>
              <a:prstGeom prst="rect">
                <a:avLst/>
              </a:prstGeom>
            </p:spPr>
          </p:pic>
          <p:pic>
            <p:nvPicPr>
              <p:cNvPr id="222" name="Graphic 221">
                <a:extLst>
                  <a:ext uri="{FF2B5EF4-FFF2-40B4-BE49-F238E27FC236}">
                    <a16:creationId xmlns:a16="http://schemas.microsoft.com/office/drawing/2014/main" id="{6993D338-B8E4-6540-08D4-710402BEEBF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90372" y="973379"/>
                <a:ext cx="523404" cy="523404"/>
              </a:xfrm>
              <a:prstGeom prst="rect">
                <a:avLst/>
              </a:prstGeom>
            </p:spPr>
          </p:pic>
        </p:grpSp>
      </p:grpSp>
      <p:grpSp>
        <p:nvGrpSpPr>
          <p:cNvPr id="223" name="Group 222">
            <a:extLst>
              <a:ext uri="{FF2B5EF4-FFF2-40B4-BE49-F238E27FC236}">
                <a16:creationId xmlns:a16="http://schemas.microsoft.com/office/drawing/2014/main" id="{A4039095-7980-18EE-2F13-3B54E0D19AEB}"/>
              </a:ext>
            </a:extLst>
          </p:cNvPr>
          <p:cNvGrpSpPr/>
          <p:nvPr/>
        </p:nvGrpSpPr>
        <p:grpSpPr>
          <a:xfrm>
            <a:off x="8300484" y="458312"/>
            <a:ext cx="3281916" cy="1374698"/>
            <a:chOff x="8300484" y="457542"/>
            <a:chExt cx="3281916" cy="1374698"/>
          </a:xfrm>
        </p:grpSpPr>
        <p:sp>
          <p:nvSpPr>
            <p:cNvPr id="224" name="Rectangle 223">
              <a:extLst>
                <a:ext uri="{FF2B5EF4-FFF2-40B4-BE49-F238E27FC236}">
                  <a16:creationId xmlns:a16="http://schemas.microsoft.com/office/drawing/2014/main" id="{7D0B3D8E-2950-3D55-F7BB-272D9FECF3CB}"/>
                </a:ext>
              </a:extLst>
            </p:cNvPr>
            <p:cNvSpPr/>
            <p:nvPr/>
          </p:nvSpPr>
          <p:spPr>
            <a:xfrm>
              <a:off x="8300484" y="457542"/>
              <a:ext cx="3281916" cy="1374698"/>
            </a:xfrm>
            <a:prstGeom prst="rect">
              <a:avLst/>
            </a:prstGeom>
            <a:solidFill>
              <a:schemeClr val="bg1"/>
            </a:solidFill>
            <a:ln w="25400" cap="flat" cmpd="sng" algn="ctr">
              <a:solidFill>
                <a:schemeClr val="tx2">
                  <a:lumMod val="90000"/>
                </a:schemeClr>
              </a:solidFill>
              <a:prstDash val="solid"/>
              <a:miter lim="800000"/>
            </a:ln>
            <a:effectLst/>
          </p:spPr>
          <p:txBody>
            <a:bodyPr lIns="27432" tIns="91440" rIns="27432" rtlCol="0" anchor="t" anchorCtr="0"/>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Automation</a:t>
              </a:r>
            </a:p>
          </p:txBody>
        </p:sp>
        <p:grpSp>
          <p:nvGrpSpPr>
            <p:cNvPr id="225" name="Group 224">
              <a:extLst>
                <a:ext uri="{FF2B5EF4-FFF2-40B4-BE49-F238E27FC236}">
                  <a16:creationId xmlns:a16="http://schemas.microsoft.com/office/drawing/2014/main" id="{3B8A2213-2365-0008-7615-1E5BE52D5F47}"/>
                </a:ext>
              </a:extLst>
            </p:cNvPr>
            <p:cNvGrpSpPr/>
            <p:nvPr/>
          </p:nvGrpSpPr>
          <p:grpSpPr>
            <a:xfrm>
              <a:off x="8539897" y="835738"/>
              <a:ext cx="2803090" cy="393930"/>
              <a:chOff x="8496022" y="835738"/>
              <a:chExt cx="2803090" cy="393930"/>
            </a:xfrm>
          </p:grpSpPr>
          <p:pic>
            <p:nvPicPr>
              <p:cNvPr id="231" name="Graphic 230">
                <a:extLst>
                  <a:ext uri="{FF2B5EF4-FFF2-40B4-BE49-F238E27FC236}">
                    <a16:creationId xmlns:a16="http://schemas.microsoft.com/office/drawing/2014/main" id="{0D325606-F860-AB4B-431F-68C9BF187BA0}"/>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113542" y="888458"/>
                <a:ext cx="288490" cy="288490"/>
              </a:xfrm>
              <a:prstGeom prst="rect">
                <a:avLst/>
              </a:prstGeom>
            </p:spPr>
          </p:pic>
          <p:pic>
            <p:nvPicPr>
              <p:cNvPr id="232" name="Graphic 231">
                <a:extLst>
                  <a:ext uri="{FF2B5EF4-FFF2-40B4-BE49-F238E27FC236}">
                    <a16:creationId xmlns:a16="http://schemas.microsoft.com/office/drawing/2014/main" id="{D2899CAB-A294-B670-0613-1DE1E95E7FC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725004" y="835738"/>
                <a:ext cx="284506" cy="393930"/>
              </a:xfrm>
              <a:prstGeom prst="rect">
                <a:avLst/>
              </a:prstGeom>
            </p:spPr>
          </p:pic>
          <p:pic>
            <p:nvPicPr>
              <p:cNvPr id="233" name="Graphic 232">
                <a:extLst>
                  <a:ext uri="{FF2B5EF4-FFF2-40B4-BE49-F238E27FC236}">
                    <a16:creationId xmlns:a16="http://schemas.microsoft.com/office/drawing/2014/main" id="{C54E884B-52E6-A30C-7108-7CA7C013EBE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0332482" y="886564"/>
                <a:ext cx="292279" cy="292279"/>
              </a:xfrm>
              <a:prstGeom prst="rect">
                <a:avLst/>
              </a:prstGeom>
            </p:spPr>
          </p:pic>
          <p:pic>
            <p:nvPicPr>
              <p:cNvPr id="234" name="Picture 233" descr="A picture containing chart&#10;&#10;Description automatically generated">
                <a:extLst>
                  <a:ext uri="{FF2B5EF4-FFF2-40B4-BE49-F238E27FC236}">
                    <a16:creationId xmlns:a16="http://schemas.microsoft.com/office/drawing/2014/main" id="{274E2DC5-8AFB-31EF-36BB-DD35B9890ADC}"/>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8496022" y="874034"/>
                <a:ext cx="294548" cy="317338"/>
              </a:xfrm>
              <a:prstGeom prst="rect">
                <a:avLst/>
              </a:prstGeom>
            </p:spPr>
          </p:pic>
          <p:pic>
            <p:nvPicPr>
              <p:cNvPr id="235" name="Picture 14">
                <a:extLst>
                  <a:ext uri="{FF2B5EF4-FFF2-40B4-BE49-F238E27FC236}">
                    <a16:creationId xmlns:a16="http://schemas.microsoft.com/office/drawing/2014/main" id="{E37B781A-6B99-31A9-B6B8-14660AEE7823}"/>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0947734" y="903954"/>
                <a:ext cx="351378" cy="257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a:extLst>
                <a:ext uri="{FF2B5EF4-FFF2-40B4-BE49-F238E27FC236}">
                  <a16:creationId xmlns:a16="http://schemas.microsoft.com/office/drawing/2014/main" id="{CAB0686F-12F7-7B7E-93D9-362FE20AE046}"/>
                </a:ext>
              </a:extLst>
            </p:cNvPr>
            <p:cNvGrpSpPr/>
            <p:nvPr/>
          </p:nvGrpSpPr>
          <p:grpSpPr>
            <a:xfrm>
              <a:off x="8560623" y="1290658"/>
              <a:ext cx="2761638" cy="477182"/>
              <a:chOff x="8492773" y="1290658"/>
              <a:chExt cx="2761638" cy="477182"/>
            </a:xfrm>
          </p:grpSpPr>
          <p:pic>
            <p:nvPicPr>
              <p:cNvPr id="227" name="Picture 226" descr="Icon&#10;&#10;Description automatically generated">
                <a:extLst>
                  <a:ext uri="{FF2B5EF4-FFF2-40B4-BE49-F238E27FC236}">
                    <a16:creationId xmlns:a16="http://schemas.microsoft.com/office/drawing/2014/main" id="{7CDA25D5-DFF5-1D11-1329-9D559956654E}"/>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9251859" y="1290658"/>
                <a:ext cx="618063" cy="477182"/>
              </a:xfrm>
              <a:prstGeom prst="rect">
                <a:avLst/>
              </a:prstGeom>
            </p:spPr>
          </p:pic>
          <p:pic>
            <p:nvPicPr>
              <p:cNvPr id="228" name="Picture 227" descr="Icon&#10;&#10;Description automatically generated with medium confidence">
                <a:extLst>
                  <a:ext uri="{FF2B5EF4-FFF2-40B4-BE49-F238E27FC236}">
                    <a16:creationId xmlns:a16="http://schemas.microsoft.com/office/drawing/2014/main" id="{5A898CC4-5C6E-15E1-C886-475EAC26B6E4}"/>
                  </a:ext>
                </a:extLst>
              </p:cNvPr>
              <p:cNvPicPr>
                <a:picLocks noChangeAspect="1"/>
              </p:cNvPicPr>
              <p:nvPr/>
            </p:nvPicPr>
            <p:blipFill rotWithShape="1">
              <a:blip r:embed="rId69">
                <a:extLst>
                  <a:ext uri="{28A0092B-C50C-407E-A947-70E740481C1C}">
                    <a14:useLocalDpi xmlns:a14="http://schemas.microsoft.com/office/drawing/2010/main" val="0"/>
                  </a:ext>
                </a:extLst>
              </a:blip>
              <a:srcRect l="19806"/>
              <a:stretch/>
            </p:blipFill>
            <p:spPr>
              <a:xfrm>
                <a:off x="8492773" y="1328542"/>
                <a:ext cx="416950" cy="401414"/>
              </a:xfrm>
              <a:prstGeom prst="rect">
                <a:avLst/>
              </a:prstGeom>
            </p:spPr>
          </p:pic>
          <p:pic>
            <p:nvPicPr>
              <p:cNvPr id="229" name="Picture 228">
                <a:extLst>
                  <a:ext uri="{FF2B5EF4-FFF2-40B4-BE49-F238E27FC236}">
                    <a16:creationId xmlns:a16="http://schemas.microsoft.com/office/drawing/2014/main" id="{2436520B-2C8D-4E17-B0AC-EF9FC0984F28}"/>
                  </a:ext>
                </a:extLst>
              </p:cNvPr>
              <p:cNvPicPr>
                <a:picLocks noChangeAspect="1"/>
              </p:cNvPicPr>
              <p:nvPr/>
            </p:nvPicPr>
            <p:blipFill>
              <a:blip r:embed="rId56">
                <a:extLst>
                  <a:ext uri="{28A0092B-C50C-407E-A947-70E740481C1C}">
                    <a14:useLocalDpi xmlns:a14="http://schemas.microsoft.com/office/drawing/2010/main" val="0"/>
                  </a:ext>
                </a:extLst>
              </a:blip>
              <a:srcRect t="886" b="886"/>
              <a:stretch/>
            </p:blipFill>
            <p:spPr>
              <a:xfrm>
                <a:off x="10992434" y="1357693"/>
                <a:ext cx="261977" cy="343112"/>
              </a:xfrm>
              <a:prstGeom prst="rect">
                <a:avLst/>
              </a:prstGeom>
            </p:spPr>
          </p:pic>
          <p:pic>
            <p:nvPicPr>
              <p:cNvPr id="230" name="Picture 229">
                <a:extLst>
                  <a:ext uri="{FF2B5EF4-FFF2-40B4-BE49-F238E27FC236}">
                    <a16:creationId xmlns:a16="http://schemas.microsoft.com/office/drawing/2014/main" id="{1DC1F9C8-EA97-1FE6-55B9-9B358818ABFA}"/>
                  </a:ext>
                </a:extLst>
              </p:cNvPr>
              <p:cNvPicPr>
                <a:picLocks noChangeAspect="1"/>
              </p:cNvPicPr>
              <p:nvPr/>
            </p:nvPicPr>
            <p:blipFill rotWithShape="1">
              <a:blip r:embed="rId55"/>
              <a:srcRect l="13482" t="14785" r="81509" b="80159"/>
              <a:stretch/>
            </p:blipFill>
            <p:spPr>
              <a:xfrm>
                <a:off x="10212058" y="1389153"/>
                <a:ext cx="438239" cy="280192"/>
              </a:xfrm>
              <a:prstGeom prst="rect">
                <a:avLst/>
              </a:prstGeom>
              <a:ln w="3175">
                <a:solidFill>
                  <a:srgbClr val="FFFFFF"/>
                </a:solidFill>
              </a:ln>
            </p:spPr>
          </p:pic>
        </p:grpSp>
      </p:grpSp>
      <p:grpSp>
        <p:nvGrpSpPr>
          <p:cNvPr id="236" name="Group 235">
            <a:extLst>
              <a:ext uri="{FF2B5EF4-FFF2-40B4-BE49-F238E27FC236}">
                <a16:creationId xmlns:a16="http://schemas.microsoft.com/office/drawing/2014/main" id="{9C7A157A-8789-02B7-15E5-11A844D58909}"/>
              </a:ext>
            </a:extLst>
          </p:cNvPr>
          <p:cNvGrpSpPr/>
          <p:nvPr/>
        </p:nvGrpSpPr>
        <p:grpSpPr>
          <a:xfrm>
            <a:off x="2787002" y="458312"/>
            <a:ext cx="2801585" cy="1374698"/>
            <a:chOff x="2787003" y="457542"/>
            <a:chExt cx="2801585" cy="1374698"/>
          </a:xfrm>
        </p:grpSpPr>
        <p:sp>
          <p:nvSpPr>
            <p:cNvPr id="237" name="Rectangle 236">
              <a:extLst>
                <a:ext uri="{FF2B5EF4-FFF2-40B4-BE49-F238E27FC236}">
                  <a16:creationId xmlns:a16="http://schemas.microsoft.com/office/drawing/2014/main" id="{308FA5B0-31D8-F770-5AC3-BE0E2E2B4286}"/>
                </a:ext>
              </a:extLst>
            </p:cNvPr>
            <p:cNvSpPr/>
            <p:nvPr/>
          </p:nvSpPr>
          <p:spPr>
            <a:xfrm>
              <a:off x="2787003" y="457542"/>
              <a:ext cx="2801585" cy="1374698"/>
            </a:xfrm>
            <a:prstGeom prst="rect">
              <a:avLst/>
            </a:prstGeom>
            <a:solidFill>
              <a:schemeClr val="bg1"/>
            </a:solidFill>
            <a:ln w="25400" cap="flat" cmpd="sng" algn="ctr">
              <a:solidFill>
                <a:schemeClr val="tx2">
                  <a:lumMod val="90000"/>
                </a:schemeClr>
              </a:solidFill>
              <a:prstDash val="solid"/>
              <a:miter lim="800000"/>
            </a:ln>
            <a:effectLst/>
          </p:spPr>
          <p:txBody>
            <a:bodyPr lIns="27432" tIns="91440" rIns="27432" rtlCol="0" anchor="t" anchorCtr="0"/>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Monitor – </a:t>
              </a:r>
              <a:r>
                <a:rPr kumimoji="0" lang="en-US" sz="1100" b="1" i="0" u="none" strike="noStrike" kern="0" cap="none" spc="0" normalizeH="0" baseline="0" noProof="0" err="1">
                  <a:ln>
                    <a:noFill/>
                  </a:ln>
                  <a:solidFill>
                    <a:srgbClr val="3F3F3F"/>
                  </a:solidFill>
                  <a:effectLst/>
                  <a:uLnTx/>
                  <a:uFillTx/>
                  <a:latin typeface="Segoe UI Semibold"/>
                  <a:ea typeface="+mn-ea"/>
                  <a:cs typeface="Segoe UI" panose="020B0502040204020203" pitchFamily="34" charset="0"/>
                </a:rPr>
                <a:t>logstream</a:t>
              </a:r>
              <a:r>
                <a:rPr kumimoji="0" lang="en-US" sz="1100" b="1" i="0" u="none" strike="noStrike" kern="0" cap="none" spc="0" normalizeH="0" baseline="0" noProof="0">
                  <a:ln>
                    <a:noFill/>
                  </a:ln>
                  <a:solidFill>
                    <a:srgbClr val="3F3F3F"/>
                  </a:solidFill>
                  <a:effectLst/>
                  <a:uLnTx/>
                  <a:uFillTx/>
                  <a:latin typeface="Segoe UI Semibold"/>
                  <a:ea typeface="+mn-ea"/>
                  <a:cs typeface="Segoe UI" panose="020B0502040204020203" pitchFamily="34" charset="0"/>
                </a:rPr>
                <a:t>, APM, &amp; end-to-end</a:t>
              </a:r>
            </a:p>
          </p:txBody>
        </p:sp>
        <p:grpSp>
          <p:nvGrpSpPr>
            <p:cNvPr id="238" name="Group 237">
              <a:extLst>
                <a:ext uri="{FF2B5EF4-FFF2-40B4-BE49-F238E27FC236}">
                  <a16:creationId xmlns:a16="http://schemas.microsoft.com/office/drawing/2014/main" id="{FC49D6BB-E334-3E04-5A7D-269CDAC846E5}"/>
                </a:ext>
              </a:extLst>
            </p:cNvPr>
            <p:cNvGrpSpPr/>
            <p:nvPr/>
          </p:nvGrpSpPr>
          <p:grpSpPr>
            <a:xfrm>
              <a:off x="2929005" y="878664"/>
              <a:ext cx="2517580" cy="890439"/>
              <a:chOff x="2929005" y="878664"/>
              <a:chExt cx="2517580" cy="890439"/>
            </a:xfrm>
          </p:grpSpPr>
          <p:pic>
            <p:nvPicPr>
              <p:cNvPr id="239" name="Graphic 238">
                <a:extLst>
                  <a:ext uri="{FF2B5EF4-FFF2-40B4-BE49-F238E27FC236}">
                    <a16:creationId xmlns:a16="http://schemas.microsoft.com/office/drawing/2014/main" id="{EA8C67D9-2492-204D-3CD8-8D75AFBDFE9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2954085" y="878664"/>
                <a:ext cx="304490" cy="304490"/>
              </a:xfrm>
              <a:prstGeom prst="rect">
                <a:avLst/>
              </a:prstGeom>
            </p:spPr>
          </p:pic>
          <p:grpSp>
            <p:nvGrpSpPr>
              <p:cNvPr id="240" name="Group 239">
                <a:extLst>
                  <a:ext uri="{FF2B5EF4-FFF2-40B4-BE49-F238E27FC236}">
                    <a16:creationId xmlns:a16="http://schemas.microsoft.com/office/drawing/2014/main" id="{EE72B2D2-E3B5-E892-1E89-9D0DBB14293D}"/>
                  </a:ext>
                </a:extLst>
              </p:cNvPr>
              <p:cNvGrpSpPr/>
              <p:nvPr/>
            </p:nvGrpSpPr>
            <p:grpSpPr>
              <a:xfrm>
                <a:off x="4744963" y="915191"/>
                <a:ext cx="676590" cy="231437"/>
                <a:chOff x="8091239" y="2640663"/>
                <a:chExt cx="418726" cy="143231"/>
              </a:xfrm>
            </p:grpSpPr>
            <p:sp>
              <p:nvSpPr>
                <p:cNvPr id="257" name="Freeform: Shape 256">
                  <a:extLst>
                    <a:ext uri="{FF2B5EF4-FFF2-40B4-BE49-F238E27FC236}">
                      <a16:creationId xmlns:a16="http://schemas.microsoft.com/office/drawing/2014/main" id="{D587AC24-D8AC-DCF0-F457-619774208A4B}"/>
                    </a:ext>
                  </a:extLst>
                </p:cNvPr>
                <p:cNvSpPr/>
                <p:nvPr/>
              </p:nvSpPr>
              <p:spPr>
                <a:xfrm>
                  <a:off x="8091239" y="2640663"/>
                  <a:ext cx="144077" cy="143231"/>
                </a:xfrm>
                <a:custGeom>
                  <a:avLst/>
                  <a:gdLst>
                    <a:gd name="connsiteX0" fmla="*/ 144078 w 144077"/>
                    <a:gd name="connsiteY0" fmla="*/ 75051 h 143231"/>
                    <a:gd name="connsiteX1" fmla="*/ 125328 w 144077"/>
                    <a:gd name="connsiteY1" fmla="*/ 48365 h 143231"/>
                    <a:gd name="connsiteX2" fmla="*/ 126082 w 144077"/>
                    <a:gd name="connsiteY2" fmla="*/ 40634 h 143231"/>
                    <a:gd name="connsiteX3" fmla="*/ 85414 w 144077"/>
                    <a:gd name="connsiteY3" fmla="*/ 0 h 143231"/>
                    <a:gd name="connsiteX4" fmla="*/ 52389 w 144077"/>
                    <a:gd name="connsiteY4" fmla="*/ 16856 h 143231"/>
                    <a:gd name="connsiteX5" fmla="*/ 22065 w 144077"/>
                    <a:gd name="connsiteY5" fmla="*/ 20693 h 143231"/>
                    <a:gd name="connsiteX6" fmla="*/ 18892 w 144077"/>
                    <a:gd name="connsiteY6" fmla="*/ 41428 h 143231"/>
                    <a:gd name="connsiteX7" fmla="*/ 0 w 144077"/>
                    <a:gd name="connsiteY7" fmla="*/ 68223 h 143231"/>
                    <a:gd name="connsiteX8" fmla="*/ 18842 w 144077"/>
                    <a:gd name="connsiteY8" fmla="*/ 94968 h 143231"/>
                    <a:gd name="connsiteX9" fmla="*/ 18097 w 144077"/>
                    <a:gd name="connsiteY9" fmla="*/ 102691 h 143231"/>
                    <a:gd name="connsiteX10" fmla="*/ 58639 w 144077"/>
                    <a:gd name="connsiteY10" fmla="*/ 143231 h 143231"/>
                    <a:gd name="connsiteX11" fmla="*/ 91672 w 144077"/>
                    <a:gd name="connsiteY11" fmla="*/ 126310 h 143231"/>
                    <a:gd name="connsiteX12" fmla="*/ 121959 w 144077"/>
                    <a:gd name="connsiteY12" fmla="*/ 122557 h 143231"/>
                    <a:gd name="connsiteX13" fmla="*/ 125169 w 144077"/>
                    <a:gd name="connsiteY13" fmla="*/ 101830 h 143231"/>
                    <a:gd name="connsiteX14" fmla="*/ 144069 w 144077"/>
                    <a:gd name="connsiteY14" fmla="*/ 75035 h 14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077" h="143231">
                      <a:moveTo>
                        <a:pt x="144078" y="75051"/>
                      </a:moveTo>
                      <a:cubicBezTo>
                        <a:pt x="144106" y="63095"/>
                        <a:pt x="136600" y="52412"/>
                        <a:pt x="125328" y="48365"/>
                      </a:cubicBezTo>
                      <a:cubicBezTo>
                        <a:pt x="125829" y="45818"/>
                        <a:pt x="126081" y="43229"/>
                        <a:pt x="126082" y="40634"/>
                      </a:cubicBezTo>
                      <a:cubicBezTo>
                        <a:pt x="126094" y="18205"/>
                        <a:pt x="107887" y="13"/>
                        <a:pt x="85414" y="0"/>
                      </a:cubicBezTo>
                      <a:cubicBezTo>
                        <a:pt x="72331" y="-7"/>
                        <a:pt x="60042" y="6265"/>
                        <a:pt x="52389" y="16856"/>
                      </a:cubicBezTo>
                      <a:cubicBezTo>
                        <a:pt x="42953" y="9558"/>
                        <a:pt x="29377" y="11276"/>
                        <a:pt x="22065" y="20693"/>
                      </a:cubicBezTo>
                      <a:cubicBezTo>
                        <a:pt x="17486" y="26592"/>
                        <a:pt x="16285" y="34434"/>
                        <a:pt x="18892" y="41428"/>
                      </a:cubicBezTo>
                      <a:cubicBezTo>
                        <a:pt x="7599" y="45536"/>
                        <a:pt x="62" y="56226"/>
                        <a:pt x="0" y="68223"/>
                      </a:cubicBezTo>
                      <a:cubicBezTo>
                        <a:pt x="-31" y="80222"/>
                        <a:pt x="7518" y="90938"/>
                        <a:pt x="18842" y="94968"/>
                      </a:cubicBezTo>
                      <a:cubicBezTo>
                        <a:pt x="18353" y="97514"/>
                        <a:pt x="18103" y="100099"/>
                        <a:pt x="18097" y="102691"/>
                      </a:cubicBezTo>
                      <a:cubicBezTo>
                        <a:pt x="18075" y="125060"/>
                        <a:pt x="36227" y="143210"/>
                        <a:pt x="58639" y="143231"/>
                      </a:cubicBezTo>
                      <a:cubicBezTo>
                        <a:pt x="71742" y="143244"/>
                        <a:pt x="84044" y="136942"/>
                        <a:pt x="91672" y="126310"/>
                      </a:cubicBezTo>
                      <a:cubicBezTo>
                        <a:pt x="101074" y="133620"/>
                        <a:pt x="114633" y="131941"/>
                        <a:pt x="121959" y="122557"/>
                      </a:cubicBezTo>
                      <a:cubicBezTo>
                        <a:pt x="126555" y="116670"/>
                        <a:pt x="127769" y="108828"/>
                        <a:pt x="125169" y="101830"/>
                      </a:cubicBezTo>
                      <a:cubicBezTo>
                        <a:pt x="136469" y="97729"/>
                        <a:pt x="144012" y="87035"/>
                        <a:pt x="144069" y="75035"/>
                      </a:cubicBezTo>
                    </a:path>
                  </a:pathLst>
                </a:custGeom>
                <a:solidFill>
                  <a:srgbClr val="FFFFFF"/>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58" name="Freeform: Shape 257">
                  <a:extLst>
                    <a:ext uri="{FF2B5EF4-FFF2-40B4-BE49-F238E27FC236}">
                      <a16:creationId xmlns:a16="http://schemas.microsoft.com/office/drawing/2014/main" id="{671661AA-7B29-4254-EDFE-6AB7798A8E47}"/>
                    </a:ext>
                  </a:extLst>
                </p:cNvPr>
                <p:cNvSpPr/>
                <p:nvPr/>
              </p:nvSpPr>
              <p:spPr>
                <a:xfrm>
                  <a:off x="8141727" y="2646461"/>
                  <a:ext cx="70184" cy="70264"/>
                </a:xfrm>
                <a:custGeom>
                  <a:avLst/>
                  <a:gdLst>
                    <a:gd name="connsiteX0" fmla="*/ 6155 w 70184"/>
                    <a:gd name="connsiteY0" fmla="*/ 55898 h 70264"/>
                    <a:gd name="connsiteX1" fmla="*/ 37684 w 70184"/>
                    <a:gd name="connsiteY1" fmla="*/ 70265 h 70264"/>
                    <a:gd name="connsiteX2" fmla="*/ 69506 w 70184"/>
                    <a:gd name="connsiteY2" fmla="*/ 42450 h 70264"/>
                    <a:gd name="connsiteX3" fmla="*/ 70184 w 70184"/>
                    <a:gd name="connsiteY3" fmla="*/ 35480 h 70264"/>
                    <a:gd name="connsiteX4" fmla="*/ 34620 w 70184"/>
                    <a:gd name="connsiteY4" fmla="*/ 0 h 70264"/>
                    <a:gd name="connsiteX5" fmla="*/ 5301 w 70184"/>
                    <a:gd name="connsiteY5" fmla="*/ 15421 h 70264"/>
                    <a:gd name="connsiteX6" fmla="*/ 0 w 70184"/>
                    <a:gd name="connsiteY6" fmla="*/ 42784 h 7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84" h="70264">
                      <a:moveTo>
                        <a:pt x="6155" y="55898"/>
                      </a:moveTo>
                      <a:lnTo>
                        <a:pt x="37684" y="70265"/>
                      </a:lnTo>
                      <a:lnTo>
                        <a:pt x="69506" y="42450"/>
                      </a:lnTo>
                      <a:cubicBezTo>
                        <a:pt x="69964" y="40155"/>
                        <a:pt x="70192" y="37820"/>
                        <a:pt x="70184" y="35480"/>
                      </a:cubicBezTo>
                      <a:cubicBezTo>
                        <a:pt x="70180" y="15880"/>
                        <a:pt x="54257" y="-4"/>
                        <a:pt x="34620" y="0"/>
                      </a:cubicBezTo>
                      <a:cubicBezTo>
                        <a:pt x="22897" y="3"/>
                        <a:pt x="11929" y="5771"/>
                        <a:pt x="5301" y="15421"/>
                      </a:cubicBezTo>
                      <a:lnTo>
                        <a:pt x="0" y="42784"/>
                      </a:lnTo>
                      <a:close/>
                    </a:path>
                  </a:pathLst>
                </a:custGeom>
                <a:solidFill>
                  <a:srgbClr val="FEC514"/>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59" name="Freeform: Shape 258">
                  <a:extLst>
                    <a:ext uri="{FF2B5EF4-FFF2-40B4-BE49-F238E27FC236}">
                      <a16:creationId xmlns:a16="http://schemas.microsoft.com/office/drawing/2014/main" id="{CA7C3C0A-3EBC-79BF-A29C-EBB464F263C6}"/>
                    </a:ext>
                  </a:extLst>
                </p:cNvPr>
                <p:cNvSpPr/>
                <p:nvPr/>
              </p:nvSpPr>
              <p:spPr>
                <a:xfrm>
                  <a:off x="8114553" y="2707699"/>
                  <a:ext cx="70376" cy="70639"/>
                </a:xfrm>
                <a:custGeom>
                  <a:avLst/>
                  <a:gdLst>
                    <a:gd name="connsiteX0" fmla="*/ 695 w 70376"/>
                    <a:gd name="connsiteY0" fmla="*/ 27982 h 70639"/>
                    <a:gd name="connsiteX1" fmla="*/ 0 w 70376"/>
                    <a:gd name="connsiteY1" fmla="*/ 35061 h 70639"/>
                    <a:gd name="connsiteX2" fmla="*/ 35650 w 70376"/>
                    <a:gd name="connsiteY2" fmla="*/ 70640 h 70639"/>
                    <a:gd name="connsiteX3" fmla="*/ 65126 w 70376"/>
                    <a:gd name="connsiteY3" fmla="*/ 55070 h 70639"/>
                    <a:gd name="connsiteX4" fmla="*/ 70377 w 70376"/>
                    <a:gd name="connsiteY4" fmla="*/ 27765 h 70639"/>
                    <a:gd name="connsiteX5" fmla="*/ 63367 w 70376"/>
                    <a:gd name="connsiteY5" fmla="*/ 14392 h 70639"/>
                    <a:gd name="connsiteX6" fmla="*/ 31721 w 70376"/>
                    <a:gd name="connsiteY6" fmla="*/ 0 h 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76" h="70639">
                      <a:moveTo>
                        <a:pt x="695" y="27982"/>
                      </a:moveTo>
                      <a:cubicBezTo>
                        <a:pt x="230" y="30313"/>
                        <a:pt x="-3" y="32684"/>
                        <a:pt x="0" y="35061"/>
                      </a:cubicBezTo>
                      <a:cubicBezTo>
                        <a:pt x="0" y="54711"/>
                        <a:pt x="15961" y="70640"/>
                        <a:pt x="35650" y="70640"/>
                      </a:cubicBezTo>
                      <a:cubicBezTo>
                        <a:pt x="47452" y="70640"/>
                        <a:pt x="58489" y="64809"/>
                        <a:pt x="65126" y="55070"/>
                      </a:cubicBezTo>
                      <a:lnTo>
                        <a:pt x="70377" y="27765"/>
                      </a:lnTo>
                      <a:lnTo>
                        <a:pt x="63367" y="14392"/>
                      </a:lnTo>
                      <a:lnTo>
                        <a:pt x="31721" y="0"/>
                      </a:lnTo>
                      <a:close/>
                    </a:path>
                  </a:pathLst>
                </a:custGeom>
                <a:solidFill>
                  <a:srgbClr val="00BFB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0" name="Freeform: Shape 259">
                  <a:extLst>
                    <a:ext uri="{FF2B5EF4-FFF2-40B4-BE49-F238E27FC236}">
                      <a16:creationId xmlns:a16="http://schemas.microsoft.com/office/drawing/2014/main" id="{F7F8E003-D1CB-08D2-0AA4-DB80A095FEA3}"/>
                    </a:ext>
                  </a:extLst>
                </p:cNvPr>
                <p:cNvSpPr/>
                <p:nvPr/>
              </p:nvSpPr>
              <p:spPr>
                <a:xfrm>
                  <a:off x="8114014" y="2658336"/>
                  <a:ext cx="27378" cy="27983"/>
                </a:xfrm>
                <a:custGeom>
                  <a:avLst/>
                  <a:gdLst>
                    <a:gd name="connsiteX0" fmla="*/ 1042 w 27378"/>
                    <a:gd name="connsiteY0" fmla="*/ 22894 h 27983"/>
                    <a:gd name="connsiteX1" fmla="*/ 22647 w 27378"/>
                    <a:gd name="connsiteY1" fmla="*/ 27984 h 27983"/>
                    <a:gd name="connsiteX2" fmla="*/ 27379 w 27378"/>
                    <a:gd name="connsiteY2" fmla="*/ 3462 h 27983"/>
                    <a:gd name="connsiteX3" fmla="*/ 3468 w 27378"/>
                    <a:gd name="connsiteY3" fmla="*/ 6743 h 27983"/>
                    <a:gd name="connsiteX4" fmla="*/ 1042 w 27378"/>
                    <a:gd name="connsiteY4" fmla="*/ 22894 h 2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8" h="27983">
                      <a:moveTo>
                        <a:pt x="1042" y="22894"/>
                      </a:moveTo>
                      <a:lnTo>
                        <a:pt x="22647" y="27984"/>
                      </a:lnTo>
                      <a:lnTo>
                        <a:pt x="27379" y="3462"/>
                      </a:lnTo>
                      <a:cubicBezTo>
                        <a:pt x="19868" y="-2222"/>
                        <a:pt x="9163" y="-753"/>
                        <a:pt x="3468" y="6743"/>
                      </a:cubicBezTo>
                      <a:cubicBezTo>
                        <a:pt x="-43" y="11363"/>
                        <a:pt x="-957" y="17449"/>
                        <a:pt x="1042" y="22894"/>
                      </a:cubicBezTo>
                    </a:path>
                  </a:pathLst>
                </a:custGeom>
                <a:solidFill>
                  <a:srgbClr val="F04E98"/>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1" name="Freeform: Shape 260">
                  <a:extLst>
                    <a:ext uri="{FF2B5EF4-FFF2-40B4-BE49-F238E27FC236}">
                      <a16:creationId xmlns:a16="http://schemas.microsoft.com/office/drawing/2014/main" id="{CA5C7B15-F1E3-04FC-E282-113E2FBE5BDB}"/>
                    </a:ext>
                  </a:extLst>
                </p:cNvPr>
                <p:cNvSpPr/>
                <p:nvPr/>
              </p:nvSpPr>
              <p:spPr>
                <a:xfrm>
                  <a:off x="8096808" y="2686362"/>
                  <a:ext cx="45681" cy="44806"/>
                </a:xfrm>
                <a:custGeom>
                  <a:avLst/>
                  <a:gdLst>
                    <a:gd name="connsiteX0" fmla="*/ 16372 w 45681"/>
                    <a:gd name="connsiteY0" fmla="*/ 0 h 44806"/>
                    <a:gd name="connsiteX1" fmla="*/ 0 w 45681"/>
                    <a:gd name="connsiteY1" fmla="*/ 22566 h 44806"/>
                    <a:gd name="connsiteX2" fmla="*/ 15367 w 45681"/>
                    <a:gd name="connsiteY2" fmla="*/ 44806 h 44806"/>
                    <a:gd name="connsiteX3" fmla="*/ 45681 w 45681"/>
                    <a:gd name="connsiteY3" fmla="*/ 17460 h 44806"/>
                    <a:gd name="connsiteX4" fmla="*/ 40112 w 45681"/>
                    <a:gd name="connsiteY4" fmla="*/ 5591 h 4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1" h="44806">
                      <a:moveTo>
                        <a:pt x="16372" y="0"/>
                      </a:moveTo>
                      <a:cubicBezTo>
                        <a:pt x="6654" y="3273"/>
                        <a:pt x="83" y="12331"/>
                        <a:pt x="0" y="22566"/>
                      </a:cubicBezTo>
                      <a:cubicBezTo>
                        <a:pt x="-7" y="32447"/>
                        <a:pt x="6111" y="41301"/>
                        <a:pt x="15367" y="44806"/>
                      </a:cubicBezTo>
                      <a:lnTo>
                        <a:pt x="45681" y="17460"/>
                      </a:lnTo>
                      <a:lnTo>
                        <a:pt x="40112" y="5591"/>
                      </a:lnTo>
                      <a:close/>
                    </a:path>
                  </a:pathLst>
                </a:custGeom>
                <a:solidFill>
                  <a:srgbClr val="1BA9F5"/>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2" name="Freeform: Shape 261">
                  <a:extLst>
                    <a:ext uri="{FF2B5EF4-FFF2-40B4-BE49-F238E27FC236}">
                      <a16:creationId xmlns:a16="http://schemas.microsoft.com/office/drawing/2014/main" id="{3A743E0D-07F8-5EA3-6348-C73071FF6D73}"/>
                    </a:ext>
                  </a:extLst>
                </p:cNvPr>
                <p:cNvSpPr/>
                <p:nvPr/>
              </p:nvSpPr>
              <p:spPr>
                <a:xfrm>
                  <a:off x="8185223" y="2738364"/>
                  <a:ext cx="27315" cy="27844"/>
                </a:xfrm>
                <a:custGeom>
                  <a:avLst/>
                  <a:gdLst>
                    <a:gd name="connsiteX0" fmla="*/ 0 w 27315"/>
                    <a:gd name="connsiteY0" fmla="*/ 24405 h 27844"/>
                    <a:gd name="connsiteX1" fmla="*/ 23871 w 27315"/>
                    <a:gd name="connsiteY1" fmla="*/ 21089 h 27844"/>
                    <a:gd name="connsiteX2" fmla="*/ 26287 w 27315"/>
                    <a:gd name="connsiteY2" fmla="*/ 5015 h 27844"/>
                    <a:gd name="connsiteX3" fmla="*/ 4698 w 27315"/>
                    <a:gd name="connsiteY3" fmla="*/ 0 h 27844"/>
                  </a:gdLst>
                  <a:ahLst/>
                  <a:cxnLst>
                    <a:cxn ang="0">
                      <a:pos x="connsiteX0" y="connsiteY0"/>
                    </a:cxn>
                    <a:cxn ang="0">
                      <a:pos x="connsiteX1" y="connsiteY1"/>
                    </a:cxn>
                    <a:cxn ang="0">
                      <a:pos x="connsiteX2" y="connsiteY2"/>
                    </a:cxn>
                    <a:cxn ang="0">
                      <a:pos x="connsiteX3" y="connsiteY3"/>
                    </a:cxn>
                  </a:cxnLst>
                  <a:rect l="l" t="t" r="r" b="b"/>
                  <a:pathLst>
                    <a:path w="27315" h="27844">
                      <a:moveTo>
                        <a:pt x="0" y="24405"/>
                      </a:moveTo>
                      <a:cubicBezTo>
                        <a:pt x="7509" y="30068"/>
                        <a:pt x="18196" y="28584"/>
                        <a:pt x="23871" y="21089"/>
                      </a:cubicBezTo>
                      <a:cubicBezTo>
                        <a:pt x="27355" y="16487"/>
                        <a:pt x="28265" y="10435"/>
                        <a:pt x="26287" y="5015"/>
                      </a:cubicBezTo>
                      <a:lnTo>
                        <a:pt x="4698" y="0"/>
                      </a:lnTo>
                      <a:close/>
                    </a:path>
                  </a:pathLst>
                </a:custGeom>
                <a:solidFill>
                  <a:srgbClr val="93C90E"/>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3" name="Freeform: Shape 262">
                  <a:extLst>
                    <a:ext uri="{FF2B5EF4-FFF2-40B4-BE49-F238E27FC236}">
                      <a16:creationId xmlns:a16="http://schemas.microsoft.com/office/drawing/2014/main" id="{B472EAA4-0B5C-1D12-2100-D4FA9C2F172E}"/>
                    </a:ext>
                  </a:extLst>
                </p:cNvPr>
                <p:cNvSpPr/>
                <p:nvPr/>
              </p:nvSpPr>
              <p:spPr>
                <a:xfrm>
                  <a:off x="8183305" y="2693483"/>
                  <a:ext cx="46443" cy="44747"/>
                </a:xfrm>
                <a:custGeom>
                  <a:avLst/>
                  <a:gdLst>
                    <a:gd name="connsiteX0" fmla="*/ 6306 w 46443"/>
                    <a:gd name="connsiteY0" fmla="*/ 39207 h 44747"/>
                    <a:gd name="connsiteX1" fmla="*/ 30072 w 46443"/>
                    <a:gd name="connsiteY1" fmla="*/ 44748 h 44747"/>
                    <a:gd name="connsiteX2" fmla="*/ 46443 w 46443"/>
                    <a:gd name="connsiteY2" fmla="*/ 22182 h 44747"/>
                    <a:gd name="connsiteX3" fmla="*/ 31085 w 46443"/>
                    <a:gd name="connsiteY3" fmla="*/ 0 h 44747"/>
                    <a:gd name="connsiteX4" fmla="*/ 0 w 46443"/>
                    <a:gd name="connsiteY4" fmla="*/ 27163 h 44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 h="44747">
                      <a:moveTo>
                        <a:pt x="6306" y="39207"/>
                      </a:moveTo>
                      <a:lnTo>
                        <a:pt x="30072" y="44748"/>
                      </a:lnTo>
                      <a:cubicBezTo>
                        <a:pt x="39795" y="41484"/>
                        <a:pt x="46371" y="32420"/>
                        <a:pt x="46443" y="22182"/>
                      </a:cubicBezTo>
                      <a:cubicBezTo>
                        <a:pt x="46434" y="12323"/>
                        <a:pt x="40322" y="3495"/>
                        <a:pt x="31085" y="0"/>
                      </a:cubicBezTo>
                      <a:lnTo>
                        <a:pt x="0" y="27163"/>
                      </a:lnTo>
                      <a:close/>
                    </a:path>
                  </a:pathLst>
                </a:custGeom>
                <a:solidFill>
                  <a:srgbClr val="0077CC"/>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4" name="Freeform: Shape 263">
                  <a:extLst>
                    <a:ext uri="{FF2B5EF4-FFF2-40B4-BE49-F238E27FC236}">
                      <a16:creationId xmlns:a16="http://schemas.microsoft.com/office/drawing/2014/main" id="{CEFD4FC4-9B32-AE04-8FB3-7AFFEA35D422}"/>
                    </a:ext>
                  </a:extLst>
                </p:cNvPr>
                <p:cNvSpPr/>
                <p:nvPr/>
              </p:nvSpPr>
              <p:spPr>
                <a:xfrm>
                  <a:off x="8256755" y="2696918"/>
                  <a:ext cx="40698" cy="51526"/>
                </a:xfrm>
                <a:custGeom>
                  <a:avLst/>
                  <a:gdLst>
                    <a:gd name="connsiteX0" fmla="*/ 35934 w 40698"/>
                    <a:gd name="connsiteY0" fmla="*/ 44380 h 51526"/>
                    <a:gd name="connsiteX1" fmla="*/ 38814 w 40698"/>
                    <a:gd name="connsiteY1" fmla="*/ 44088 h 51526"/>
                    <a:gd name="connsiteX2" fmla="*/ 39015 w 40698"/>
                    <a:gd name="connsiteY2" fmla="*/ 49938 h 51526"/>
                    <a:gd name="connsiteX3" fmla="*/ 19654 w 40698"/>
                    <a:gd name="connsiteY3" fmla="*/ 51526 h 51526"/>
                    <a:gd name="connsiteX4" fmla="*/ 4463 w 40698"/>
                    <a:gd name="connsiteY4" fmla="*/ 45333 h 51526"/>
                    <a:gd name="connsiteX5" fmla="*/ 0 w 40698"/>
                    <a:gd name="connsiteY5" fmla="*/ 26060 h 51526"/>
                    <a:gd name="connsiteX6" fmla="*/ 20751 w 40698"/>
                    <a:gd name="connsiteY6" fmla="*/ 0 h 51526"/>
                    <a:gd name="connsiteX7" fmla="*/ 35741 w 40698"/>
                    <a:gd name="connsiteY7" fmla="*/ 5600 h 51526"/>
                    <a:gd name="connsiteX8" fmla="*/ 40699 w 40698"/>
                    <a:gd name="connsiteY8" fmla="*/ 23151 h 51526"/>
                    <a:gd name="connsiteX9" fmla="*/ 40305 w 40698"/>
                    <a:gd name="connsiteY9" fmla="*/ 28801 h 51526"/>
                    <a:gd name="connsiteX10" fmla="*/ 7545 w 40698"/>
                    <a:gd name="connsiteY10" fmla="*/ 28801 h 51526"/>
                    <a:gd name="connsiteX11" fmla="*/ 10526 w 40698"/>
                    <a:gd name="connsiteY11" fmla="*/ 40987 h 51526"/>
                    <a:gd name="connsiteX12" fmla="*/ 20894 w 40698"/>
                    <a:gd name="connsiteY12" fmla="*/ 44948 h 51526"/>
                    <a:gd name="connsiteX13" fmla="*/ 35934 w 40698"/>
                    <a:gd name="connsiteY13" fmla="*/ 44380 h 51526"/>
                    <a:gd name="connsiteX14" fmla="*/ 33254 w 40698"/>
                    <a:gd name="connsiteY14" fmla="*/ 22884 h 51526"/>
                    <a:gd name="connsiteX15" fmla="*/ 30331 w 40698"/>
                    <a:gd name="connsiteY15" fmla="*/ 10004 h 51526"/>
                    <a:gd name="connsiteX16" fmla="*/ 20801 w 40698"/>
                    <a:gd name="connsiteY16" fmla="*/ 6235 h 51526"/>
                    <a:gd name="connsiteX17" fmla="*/ 10870 w 40698"/>
                    <a:gd name="connsiteY17" fmla="*/ 10197 h 51526"/>
                    <a:gd name="connsiteX18" fmla="*/ 7445 w 40698"/>
                    <a:gd name="connsiteY18" fmla="*/ 2288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98" h="51526">
                      <a:moveTo>
                        <a:pt x="35934" y="44380"/>
                      </a:moveTo>
                      <a:lnTo>
                        <a:pt x="38814" y="44088"/>
                      </a:lnTo>
                      <a:lnTo>
                        <a:pt x="39015" y="49938"/>
                      </a:lnTo>
                      <a:cubicBezTo>
                        <a:pt x="32605" y="50904"/>
                        <a:pt x="26137" y="51435"/>
                        <a:pt x="19654" y="51526"/>
                      </a:cubicBezTo>
                      <a:cubicBezTo>
                        <a:pt x="12509" y="51526"/>
                        <a:pt x="7445" y="49462"/>
                        <a:pt x="4463" y="45333"/>
                      </a:cubicBezTo>
                      <a:cubicBezTo>
                        <a:pt x="1482" y="41204"/>
                        <a:pt x="-6" y="34779"/>
                        <a:pt x="0" y="26060"/>
                      </a:cubicBezTo>
                      <a:cubicBezTo>
                        <a:pt x="0" y="8692"/>
                        <a:pt x="6917" y="6"/>
                        <a:pt x="20751" y="0"/>
                      </a:cubicBezTo>
                      <a:cubicBezTo>
                        <a:pt x="27451" y="0"/>
                        <a:pt x="32447" y="1867"/>
                        <a:pt x="35741" y="5600"/>
                      </a:cubicBezTo>
                      <a:cubicBezTo>
                        <a:pt x="39035" y="9333"/>
                        <a:pt x="40688" y="15183"/>
                        <a:pt x="40699" y="23151"/>
                      </a:cubicBezTo>
                      <a:lnTo>
                        <a:pt x="40305" y="28801"/>
                      </a:lnTo>
                      <a:lnTo>
                        <a:pt x="7545" y="28801"/>
                      </a:lnTo>
                      <a:cubicBezTo>
                        <a:pt x="7545" y="34284"/>
                        <a:pt x="8539" y="38346"/>
                        <a:pt x="10526" y="40987"/>
                      </a:cubicBezTo>
                      <a:cubicBezTo>
                        <a:pt x="12514" y="43628"/>
                        <a:pt x="15970" y="44948"/>
                        <a:pt x="20894" y="44948"/>
                      </a:cubicBezTo>
                      <a:cubicBezTo>
                        <a:pt x="25829" y="44965"/>
                        <a:pt x="30842" y="44775"/>
                        <a:pt x="35934" y="44380"/>
                      </a:cubicBezTo>
                      <a:close/>
                      <a:moveTo>
                        <a:pt x="33254" y="22884"/>
                      </a:moveTo>
                      <a:cubicBezTo>
                        <a:pt x="33254" y="16805"/>
                        <a:pt x="32280" y="12512"/>
                        <a:pt x="30331" y="10004"/>
                      </a:cubicBezTo>
                      <a:cubicBezTo>
                        <a:pt x="28383" y="7497"/>
                        <a:pt x="25206" y="6241"/>
                        <a:pt x="20801" y="6235"/>
                      </a:cubicBezTo>
                      <a:cubicBezTo>
                        <a:pt x="16397" y="6235"/>
                        <a:pt x="13086" y="7555"/>
                        <a:pt x="10870" y="10197"/>
                      </a:cubicBezTo>
                      <a:cubicBezTo>
                        <a:pt x="8653" y="12838"/>
                        <a:pt x="7512" y="17067"/>
                        <a:pt x="7445" y="22884"/>
                      </a:cubicBezTo>
                      <a:close/>
                    </a:path>
                  </a:pathLst>
                </a:custGeom>
                <a:solidFill>
                  <a:srgbClr val="1C1E2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5" name="Freeform: Shape 264">
                  <a:extLst>
                    <a:ext uri="{FF2B5EF4-FFF2-40B4-BE49-F238E27FC236}">
                      <a16:creationId xmlns:a16="http://schemas.microsoft.com/office/drawing/2014/main" id="{81021FFE-D465-383B-F106-D232DBCA58A1}"/>
                    </a:ext>
                  </a:extLst>
                </p:cNvPr>
                <p:cNvSpPr/>
                <p:nvPr/>
              </p:nvSpPr>
              <p:spPr>
                <a:xfrm>
                  <a:off x="8307838" y="2682860"/>
                  <a:ext cx="7444" cy="65191"/>
                </a:xfrm>
                <a:custGeom>
                  <a:avLst/>
                  <a:gdLst>
                    <a:gd name="connsiteX0" fmla="*/ 0 w 7444"/>
                    <a:gd name="connsiteY0" fmla="*/ 65191 h 65191"/>
                    <a:gd name="connsiteX1" fmla="*/ 0 w 7444"/>
                    <a:gd name="connsiteY1" fmla="*/ 0 h 65191"/>
                    <a:gd name="connsiteX2" fmla="*/ 7445 w 7444"/>
                    <a:gd name="connsiteY2" fmla="*/ 0 h 65191"/>
                    <a:gd name="connsiteX3" fmla="*/ 7445 w 7444"/>
                    <a:gd name="connsiteY3" fmla="*/ 65191 h 65191"/>
                  </a:gdLst>
                  <a:ahLst/>
                  <a:cxnLst>
                    <a:cxn ang="0">
                      <a:pos x="connsiteX0" y="connsiteY0"/>
                    </a:cxn>
                    <a:cxn ang="0">
                      <a:pos x="connsiteX1" y="connsiteY1"/>
                    </a:cxn>
                    <a:cxn ang="0">
                      <a:pos x="connsiteX2" y="connsiteY2"/>
                    </a:cxn>
                    <a:cxn ang="0">
                      <a:pos x="connsiteX3" y="connsiteY3"/>
                    </a:cxn>
                  </a:cxnLst>
                  <a:rect l="l" t="t" r="r" b="b"/>
                  <a:pathLst>
                    <a:path w="7444" h="65191">
                      <a:moveTo>
                        <a:pt x="0" y="65191"/>
                      </a:moveTo>
                      <a:lnTo>
                        <a:pt x="0" y="0"/>
                      </a:lnTo>
                      <a:lnTo>
                        <a:pt x="7445" y="0"/>
                      </a:lnTo>
                      <a:lnTo>
                        <a:pt x="7445" y="65191"/>
                      </a:lnTo>
                      <a:close/>
                    </a:path>
                  </a:pathLst>
                </a:custGeom>
                <a:solidFill>
                  <a:srgbClr val="1C1E2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6" name="Freeform: Shape 265">
                  <a:extLst>
                    <a:ext uri="{FF2B5EF4-FFF2-40B4-BE49-F238E27FC236}">
                      <a16:creationId xmlns:a16="http://schemas.microsoft.com/office/drawing/2014/main" id="{560A9675-5CCC-5CA0-9A77-C1E9C763873E}"/>
                    </a:ext>
                  </a:extLst>
                </p:cNvPr>
                <p:cNvSpPr/>
                <p:nvPr/>
              </p:nvSpPr>
              <p:spPr>
                <a:xfrm>
                  <a:off x="8323950" y="2696909"/>
                  <a:ext cx="44399" cy="51526"/>
                </a:xfrm>
                <a:custGeom>
                  <a:avLst/>
                  <a:gdLst>
                    <a:gd name="connsiteX0" fmla="*/ 38220 w 44399"/>
                    <a:gd name="connsiteY0" fmla="*/ 15955 h 51526"/>
                    <a:gd name="connsiteX1" fmla="*/ 38220 w 44399"/>
                    <a:gd name="connsiteY1" fmla="*/ 40945 h 51526"/>
                    <a:gd name="connsiteX2" fmla="*/ 44400 w 44399"/>
                    <a:gd name="connsiteY2" fmla="*/ 43319 h 51526"/>
                    <a:gd name="connsiteX3" fmla="*/ 44023 w 44399"/>
                    <a:gd name="connsiteY3" fmla="*/ 49888 h 51526"/>
                    <a:gd name="connsiteX4" fmla="*/ 31864 w 44399"/>
                    <a:gd name="connsiteY4" fmla="*/ 47807 h 51526"/>
                    <a:gd name="connsiteX5" fmla="*/ 14002 w 44399"/>
                    <a:gd name="connsiteY5" fmla="*/ 51526 h 51526"/>
                    <a:gd name="connsiteX6" fmla="*/ 3576 w 44399"/>
                    <a:gd name="connsiteY6" fmla="*/ 47656 h 51526"/>
                    <a:gd name="connsiteX7" fmla="*/ 0 w 44399"/>
                    <a:gd name="connsiteY7" fmla="*/ 36532 h 51526"/>
                    <a:gd name="connsiteX8" fmla="*/ 3676 w 44399"/>
                    <a:gd name="connsiteY8" fmla="*/ 25876 h 51526"/>
                    <a:gd name="connsiteX9" fmla="*/ 15191 w 44399"/>
                    <a:gd name="connsiteY9" fmla="*/ 21697 h 51526"/>
                    <a:gd name="connsiteX10" fmla="*/ 30775 w 44399"/>
                    <a:gd name="connsiteY10" fmla="*/ 20218 h 51526"/>
                    <a:gd name="connsiteX11" fmla="*/ 30775 w 44399"/>
                    <a:gd name="connsiteY11" fmla="*/ 15955 h 51526"/>
                    <a:gd name="connsiteX12" fmla="*/ 28598 w 44399"/>
                    <a:gd name="connsiteY12" fmla="*/ 8717 h 51526"/>
                    <a:gd name="connsiteX13" fmla="*/ 22635 w 44399"/>
                    <a:gd name="connsiteY13" fmla="*/ 6544 h 51526"/>
                    <a:gd name="connsiteX14" fmla="*/ 3073 w 44399"/>
                    <a:gd name="connsiteY14" fmla="*/ 6544 h 51526"/>
                    <a:gd name="connsiteX15" fmla="*/ 3073 w 44399"/>
                    <a:gd name="connsiteY15" fmla="*/ 0 h 51526"/>
                    <a:gd name="connsiteX16" fmla="*/ 22141 w 44399"/>
                    <a:gd name="connsiteY16" fmla="*/ 0 h 51526"/>
                    <a:gd name="connsiteX17" fmla="*/ 34401 w 44399"/>
                    <a:gd name="connsiteY17" fmla="*/ 3870 h 51526"/>
                    <a:gd name="connsiteX18" fmla="*/ 38220 w 44399"/>
                    <a:gd name="connsiteY18" fmla="*/ 15955 h 51526"/>
                    <a:gd name="connsiteX19" fmla="*/ 7629 w 44399"/>
                    <a:gd name="connsiteY19" fmla="*/ 36164 h 51526"/>
                    <a:gd name="connsiteX20" fmla="*/ 15166 w 44399"/>
                    <a:gd name="connsiteY20" fmla="*/ 45283 h 51526"/>
                    <a:gd name="connsiteX21" fmla="*/ 28472 w 44399"/>
                    <a:gd name="connsiteY21" fmla="*/ 43001 h 51526"/>
                    <a:gd name="connsiteX22" fmla="*/ 30750 w 44399"/>
                    <a:gd name="connsiteY22" fmla="*/ 42207 h 51526"/>
                    <a:gd name="connsiteX23" fmla="*/ 30750 w 44399"/>
                    <a:gd name="connsiteY23" fmla="*/ 25859 h 51526"/>
                    <a:gd name="connsiteX24" fmla="*/ 16087 w 44399"/>
                    <a:gd name="connsiteY24" fmla="*/ 27247 h 51526"/>
                    <a:gd name="connsiteX25" fmla="*/ 9630 w 44399"/>
                    <a:gd name="connsiteY25" fmla="*/ 29821 h 51526"/>
                    <a:gd name="connsiteX26" fmla="*/ 7629 w 44399"/>
                    <a:gd name="connsiteY26" fmla="*/ 3616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99" h="51526">
                      <a:moveTo>
                        <a:pt x="38220" y="15955"/>
                      </a:moveTo>
                      <a:lnTo>
                        <a:pt x="38220" y="40945"/>
                      </a:lnTo>
                      <a:cubicBezTo>
                        <a:pt x="38220" y="43452"/>
                        <a:pt x="44400" y="43319"/>
                        <a:pt x="44400" y="43319"/>
                      </a:cubicBezTo>
                      <a:lnTo>
                        <a:pt x="44023" y="49888"/>
                      </a:lnTo>
                      <a:cubicBezTo>
                        <a:pt x="38789" y="49888"/>
                        <a:pt x="34460" y="50323"/>
                        <a:pt x="31864" y="47807"/>
                      </a:cubicBezTo>
                      <a:cubicBezTo>
                        <a:pt x="26242" y="50298"/>
                        <a:pt x="20152" y="51566"/>
                        <a:pt x="14002" y="51526"/>
                      </a:cubicBezTo>
                      <a:cubicBezTo>
                        <a:pt x="9440" y="51526"/>
                        <a:pt x="5965" y="50236"/>
                        <a:pt x="3576" y="47656"/>
                      </a:cubicBezTo>
                      <a:cubicBezTo>
                        <a:pt x="1187" y="45076"/>
                        <a:pt x="-6" y="41369"/>
                        <a:pt x="0" y="36532"/>
                      </a:cubicBezTo>
                      <a:cubicBezTo>
                        <a:pt x="0" y="31707"/>
                        <a:pt x="1225" y="28155"/>
                        <a:pt x="3676" y="25876"/>
                      </a:cubicBezTo>
                      <a:cubicBezTo>
                        <a:pt x="6127" y="23597"/>
                        <a:pt x="9965" y="22204"/>
                        <a:pt x="15191" y="21697"/>
                      </a:cubicBezTo>
                      <a:lnTo>
                        <a:pt x="30775" y="20218"/>
                      </a:lnTo>
                      <a:lnTo>
                        <a:pt x="30775" y="15955"/>
                      </a:lnTo>
                      <a:cubicBezTo>
                        <a:pt x="30775" y="12612"/>
                        <a:pt x="30049" y="10199"/>
                        <a:pt x="28598" y="8717"/>
                      </a:cubicBezTo>
                      <a:cubicBezTo>
                        <a:pt x="26991" y="7212"/>
                        <a:pt x="24837" y="6427"/>
                        <a:pt x="22635" y="6544"/>
                      </a:cubicBezTo>
                      <a:lnTo>
                        <a:pt x="3073" y="6544"/>
                      </a:lnTo>
                      <a:lnTo>
                        <a:pt x="3073" y="0"/>
                      </a:lnTo>
                      <a:lnTo>
                        <a:pt x="22141" y="0"/>
                      </a:lnTo>
                      <a:cubicBezTo>
                        <a:pt x="27769" y="0"/>
                        <a:pt x="31855" y="1290"/>
                        <a:pt x="34401" y="3870"/>
                      </a:cubicBezTo>
                      <a:cubicBezTo>
                        <a:pt x="36947" y="6449"/>
                        <a:pt x="38220" y="10478"/>
                        <a:pt x="38220" y="15955"/>
                      </a:cubicBezTo>
                      <a:close/>
                      <a:moveTo>
                        <a:pt x="7629" y="36164"/>
                      </a:moveTo>
                      <a:cubicBezTo>
                        <a:pt x="7629" y="42243"/>
                        <a:pt x="10141" y="45283"/>
                        <a:pt x="15166" y="45283"/>
                      </a:cubicBezTo>
                      <a:cubicBezTo>
                        <a:pt x="19699" y="45278"/>
                        <a:pt x="24197" y="44506"/>
                        <a:pt x="28472" y="43001"/>
                      </a:cubicBezTo>
                      <a:lnTo>
                        <a:pt x="30750" y="42207"/>
                      </a:lnTo>
                      <a:lnTo>
                        <a:pt x="30750" y="25859"/>
                      </a:lnTo>
                      <a:lnTo>
                        <a:pt x="16087" y="27247"/>
                      </a:lnTo>
                      <a:cubicBezTo>
                        <a:pt x="13106" y="27514"/>
                        <a:pt x="10953" y="28372"/>
                        <a:pt x="9630" y="29821"/>
                      </a:cubicBezTo>
                      <a:cubicBezTo>
                        <a:pt x="8307" y="31269"/>
                        <a:pt x="7640" y="33384"/>
                        <a:pt x="7629" y="36164"/>
                      </a:cubicBezTo>
                      <a:close/>
                    </a:path>
                  </a:pathLst>
                </a:custGeom>
                <a:solidFill>
                  <a:srgbClr val="1C1E2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7" name="Freeform: Shape 266">
                  <a:extLst>
                    <a:ext uri="{FF2B5EF4-FFF2-40B4-BE49-F238E27FC236}">
                      <a16:creationId xmlns:a16="http://schemas.microsoft.com/office/drawing/2014/main" id="{0C1A6D1F-2A5C-F003-24D2-0834CED04617}"/>
                    </a:ext>
                  </a:extLst>
                </p:cNvPr>
                <p:cNvSpPr/>
                <p:nvPr/>
              </p:nvSpPr>
              <p:spPr>
                <a:xfrm>
                  <a:off x="8372989" y="2696901"/>
                  <a:ext cx="37432" cy="51534"/>
                </a:xfrm>
                <a:custGeom>
                  <a:avLst/>
                  <a:gdLst>
                    <a:gd name="connsiteX0" fmla="*/ 18247 w 37432"/>
                    <a:gd name="connsiteY0" fmla="*/ 6653 h 51534"/>
                    <a:gd name="connsiteX1" fmla="*/ 7420 w 37432"/>
                    <a:gd name="connsiteY1" fmla="*/ 14175 h 51534"/>
                    <a:gd name="connsiteX2" fmla="*/ 9932 w 37432"/>
                    <a:gd name="connsiteY2" fmla="*/ 19081 h 51534"/>
                    <a:gd name="connsiteX3" fmla="*/ 21245 w 37432"/>
                    <a:gd name="connsiteY3" fmla="*/ 22056 h 51534"/>
                    <a:gd name="connsiteX4" fmla="*/ 33756 w 37432"/>
                    <a:gd name="connsiteY4" fmla="*/ 26369 h 51534"/>
                    <a:gd name="connsiteX5" fmla="*/ 37433 w 37432"/>
                    <a:gd name="connsiteY5" fmla="*/ 36766 h 51534"/>
                    <a:gd name="connsiteX6" fmla="*/ 32517 w 37432"/>
                    <a:gd name="connsiteY6" fmla="*/ 47966 h 51534"/>
                    <a:gd name="connsiteX7" fmla="*/ 18172 w 37432"/>
                    <a:gd name="connsiteY7" fmla="*/ 51534 h 51534"/>
                    <a:gd name="connsiteX8" fmla="*/ 368 w 37432"/>
                    <a:gd name="connsiteY8" fmla="*/ 50013 h 51534"/>
                    <a:gd name="connsiteX9" fmla="*/ 770 w 37432"/>
                    <a:gd name="connsiteY9" fmla="*/ 43578 h 51534"/>
                    <a:gd name="connsiteX10" fmla="*/ 18172 w 37432"/>
                    <a:gd name="connsiteY10" fmla="*/ 44890 h 51534"/>
                    <a:gd name="connsiteX11" fmla="*/ 26956 w 37432"/>
                    <a:gd name="connsiteY11" fmla="*/ 43060 h 51534"/>
                    <a:gd name="connsiteX12" fmla="*/ 29980 w 37432"/>
                    <a:gd name="connsiteY12" fmla="*/ 36917 h 51534"/>
                    <a:gd name="connsiteX13" fmla="*/ 27400 w 37432"/>
                    <a:gd name="connsiteY13" fmla="*/ 31066 h 51534"/>
                    <a:gd name="connsiteX14" fmla="*/ 16087 w 37432"/>
                    <a:gd name="connsiteY14" fmla="*/ 28141 h 51534"/>
                    <a:gd name="connsiteX15" fmla="*/ 3676 w 37432"/>
                    <a:gd name="connsiteY15" fmla="*/ 24079 h 51534"/>
                    <a:gd name="connsiteX16" fmla="*/ 0 w 37432"/>
                    <a:gd name="connsiteY16" fmla="*/ 14167 h 51534"/>
                    <a:gd name="connsiteX17" fmla="*/ 5117 w 37432"/>
                    <a:gd name="connsiteY17" fmla="*/ 3469 h 51534"/>
                    <a:gd name="connsiteX18" fmla="*/ 17870 w 37432"/>
                    <a:gd name="connsiteY18" fmla="*/ 0 h 51534"/>
                    <a:gd name="connsiteX19" fmla="*/ 35917 w 37432"/>
                    <a:gd name="connsiteY19" fmla="*/ 1028 h 51534"/>
                    <a:gd name="connsiteX20" fmla="*/ 35917 w 37432"/>
                    <a:gd name="connsiteY20" fmla="*/ 7505 h 51534"/>
                    <a:gd name="connsiteX21" fmla="*/ 18247 w 37432"/>
                    <a:gd name="connsiteY21" fmla="*/ 6653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432" h="51534">
                      <a:moveTo>
                        <a:pt x="18247" y="6653"/>
                      </a:moveTo>
                      <a:cubicBezTo>
                        <a:pt x="11029" y="6653"/>
                        <a:pt x="7420" y="9160"/>
                        <a:pt x="7420" y="14175"/>
                      </a:cubicBezTo>
                      <a:cubicBezTo>
                        <a:pt x="7420" y="16493"/>
                        <a:pt x="8257" y="18128"/>
                        <a:pt x="9932" y="19081"/>
                      </a:cubicBezTo>
                      <a:cubicBezTo>
                        <a:pt x="11607" y="20034"/>
                        <a:pt x="15377" y="21026"/>
                        <a:pt x="21245" y="22056"/>
                      </a:cubicBezTo>
                      <a:cubicBezTo>
                        <a:pt x="27141" y="23087"/>
                        <a:pt x="31311" y="24525"/>
                        <a:pt x="33756" y="26369"/>
                      </a:cubicBezTo>
                      <a:cubicBezTo>
                        <a:pt x="36202" y="28214"/>
                        <a:pt x="37427" y="31679"/>
                        <a:pt x="37433" y="36766"/>
                      </a:cubicBezTo>
                      <a:cubicBezTo>
                        <a:pt x="37433" y="41859"/>
                        <a:pt x="35794" y="45592"/>
                        <a:pt x="32517" y="47966"/>
                      </a:cubicBezTo>
                      <a:cubicBezTo>
                        <a:pt x="29240" y="50339"/>
                        <a:pt x="24458" y="51529"/>
                        <a:pt x="18172" y="51534"/>
                      </a:cubicBezTo>
                      <a:cubicBezTo>
                        <a:pt x="14069" y="51534"/>
                        <a:pt x="368" y="50013"/>
                        <a:pt x="368" y="50013"/>
                      </a:cubicBezTo>
                      <a:lnTo>
                        <a:pt x="770" y="43578"/>
                      </a:lnTo>
                      <a:cubicBezTo>
                        <a:pt x="8642" y="44330"/>
                        <a:pt x="14328" y="44890"/>
                        <a:pt x="18172" y="44890"/>
                      </a:cubicBezTo>
                      <a:cubicBezTo>
                        <a:pt x="22016" y="44890"/>
                        <a:pt x="24938" y="44280"/>
                        <a:pt x="26956" y="43060"/>
                      </a:cubicBezTo>
                      <a:cubicBezTo>
                        <a:pt x="28975" y="41839"/>
                        <a:pt x="29980" y="39792"/>
                        <a:pt x="29980" y="36917"/>
                      </a:cubicBezTo>
                      <a:cubicBezTo>
                        <a:pt x="29980" y="34041"/>
                        <a:pt x="29142" y="32094"/>
                        <a:pt x="27400" y="31066"/>
                      </a:cubicBezTo>
                      <a:cubicBezTo>
                        <a:pt x="25658" y="30038"/>
                        <a:pt x="21907" y="29069"/>
                        <a:pt x="16087" y="28141"/>
                      </a:cubicBezTo>
                      <a:cubicBezTo>
                        <a:pt x="10267" y="27213"/>
                        <a:pt x="6122" y="25859"/>
                        <a:pt x="3676" y="24079"/>
                      </a:cubicBezTo>
                      <a:cubicBezTo>
                        <a:pt x="1231" y="22299"/>
                        <a:pt x="0" y="18989"/>
                        <a:pt x="0" y="14167"/>
                      </a:cubicBezTo>
                      <a:cubicBezTo>
                        <a:pt x="0" y="9344"/>
                        <a:pt x="1675" y="5809"/>
                        <a:pt x="5117" y="3469"/>
                      </a:cubicBezTo>
                      <a:cubicBezTo>
                        <a:pt x="8558" y="1128"/>
                        <a:pt x="12779" y="0"/>
                        <a:pt x="17870" y="0"/>
                      </a:cubicBezTo>
                      <a:cubicBezTo>
                        <a:pt x="21907" y="0"/>
                        <a:pt x="35917" y="1028"/>
                        <a:pt x="35917" y="1028"/>
                      </a:cubicBezTo>
                      <a:lnTo>
                        <a:pt x="35917" y="7505"/>
                      </a:lnTo>
                      <a:cubicBezTo>
                        <a:pt x="28522" y="7179"/>
                        <a:pt x="22476" y="6653"/>
                        <a:pt x="18247" y="6653"/>
                      </a:cubicBezTo>
                      <a:close/>
                    </a:path>
                  </a:pathLst>
                </a:custGeom>
                <a:solidFill>
                  <a:srgbClr val="1C1E2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8" name="Freeform: Shape 267">
                  <a:extLst>
                    <a:ext uri="{FF2B5EF4-FFF2-40B4-BE49-F238E27FC236}">
                      <a16:creationId xmlns:a16="http://schemas.microsoft.com/office/drawing/2014/main" id="{7609732C-DDF8-55E8-EC5C-DB21A05A2046}"/>
                    </a:ext>
                  </a:extLst>
                </p:cNvPr>
                <p:cNvSpPr/>
                <p:nvPr/>
              </p:nvSpPr>
              <p:spPr>
                <a:xfrm>
                  <a:off x="8416158" y="2682743"/>
                  <a:ext cx="30842" cy="65792"/>
                </a:xfrm>
                <a:custGeom>
                  <a:avLst/>
                  <a:gdLst>
                    <a:gd name="connsiteX0" fmla="*/ 30147 w 30842"/>
                    <a:gd name="connsiteY0" fmla="*/ 21597 h 65792"/>
                    <a:gd name="connsiteX1" fmla="*/ 14362 w 30842"/>
                    <a:gd name="connsiteY1" fmla="*/ 21597 h 65792"/>
                    <a:gd name="connsiteX2" fmla="*/ 14362 w 30842"/>
                    <a:gd name="connsiteY2" fmla="*/ 45283 h 65792"/>
                    <a:gd name="connsiteX3" fmla="*/ 15601 w 30842"/>
                    <a:gd name="connsiteY3" fmla="*/ 56474 h 65792"/>
                    <a:gd name="connsiteX4" fmla="*/ 21505 w 30842"/>
                    <a:gd name="connsiteY4" fmla="*/ 59148 h 65792"/>
                    <a:gd name="connsiteX5" fmla="*/ 30340 w 30842"/>
                    <a:gd name="connsiteY5" fmla="*/ 58555 h 65792"/>
                    <a:gd name="connsiteX6" fmla="*/ 30842 w 30842"/>
                    <a:gd name="connsiteY6" fmla="*/ 64698 h 65792"/>
                    <a:gd name="connsiteX7" fmla="*/ 20709 w 30842"/>
                    <a:gd name="connsiteY7" fmla="*/ 65793 h 65792"/>
                    <a:gd name="connsiteX8" fmla="*/ 9990 w 30842"/>
                    <a:gd name="connsiteY8" fmla="*/ 62024 h 65792"/>
                    <a:gd name="connsiteX9" fmla="*/ 7018 w 30842"/>
                    <a:gd name="connsiteY9" fmla="*/ 47656 h 65792"/>
                    <a:gd name="connsiteX10" fmla="*/ 7018 w 30842"/>
                    <a:gd name="connsiteY10" fmla="*/ 21597 h 65792"/>
                    <a:gd name="connsiteX11" fmla="*/ 0 w 30842"/>
                    <a:gd name="connsiteY11" fmla="*/ 21597 h 65792"/>
                    <a:gd name="connsiteX12" fmla="*/ 0 w 30842"/>
                    <a:gd name="connsiteY12" fmla="*/ 15161 h 65792"/>
                    <a:gd name="connsiteX13" fmla="*/ 7051 w 30842"/>
                    <a:gd name="connsiteY13" fmla="*/ 15161 h 65792"/>
                    <a:gd name="connsiteX14" fmla="*/ 7051 w 30842"/>
                    <a:gd name="connsiteY14" fmla="*/ 0 h 65792"/>
                    <a:gd name="connsiteX15" fmla="*/ 14395 w 30842"/>
                    <a:gd name="connsiteY15" fmla="*/ 0 h 65792"/>
                    <a:gd name="connsiteX16" fmla="*/ 14395 w 30842"/>
                    <a:gd name="connsiteY16" fmla="*/ 15161 h 65792"/>
                    <a:gd name="connsiteX17" fmla="*/ 30147 w 30842"/>
                    <a:gd name="connsiteY17" fmla="*/ 15161 h 6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42" h="65792">
                      <a:moveTo>
                        <a:pt x="30147" y="21597"/>
                      </a:moveTo>
                      <a:lnTo>
                        <a:pt x="14362" y="21597"/>
                      </a:lnTo>
                      <a:lnTo>
                        <a:pt x="14362" y="45283"/>
                      </a:lnTo>
                      <a:cubicBezTo>
                        <a:pt x="14362" y="50960"/>
                        <a:pt x="14775" y="54691"/>
                        <a:pt x="15601" y="56474"/>
                      </a:cubicBezTo>
                      <a:cubicBezTo>
                        <a:pt x="16439" y="58262"/>
                        <a:pt x="18398" y="59148"/>
                        <a:pt x="21505" y="59148"/>
                      </a:cubicBezTo>
                      <a:lnTo>
                        <a:pt x="30340" y="58555"/>
                      </a:lnTo>
                      <a:lnTo>
                        <a:pt x="30842" y="64698"/>
                      </a:lnTo>
                      <a:cubicBezTo>
                        <a:pt x="27497" y="65315"/>
                        <a:pt x="24109" y="65681"/>
                        <a:pt x="20709" y="65793"/>
                      </a:cubicBezTo>
                      <a:cubicBezTo>
                        <a:pt x="15551" y="65793"/>
                        <a:pt x="11978" y="64537"/>
                        <a:pt x="9990" y="62024"/>
                      </a:cubicBezTo>
                      <a:cubicBezTo>
                        <a:pt x="8003" y="59510"/>
                        <a:pt x="7012" y="54721"/>
                        <a:pt x="7018" y="47656"/>
                      </a:cubicBezTo>
                      <a:lnTo>
                        <a:pt x="7018" y="21597"/>
                      </a:lnTo>
                      <a:lnTo>
                        <a:pt x="0" y="21597"/>
                      </a:lnTo>
                      <a:lnTo>
                        <a:pt x="0" y="15161"/>
                      </a:lnTo>
                      <a:lnTo>
                        <a:pt x="7051" y="15161"/>
                      </a:lnTo>
                      <a:lnTo>
                        <a:pt x="7051" y="0"/>
                      </a:lnTo>
                      <a:lnTo>
                        <a:pt x="14395" y="0"/>
                      </a:lnTo>
                      <a:lnTo>
                        <a:pt x="14395" y="15161"/>
                      </a:lnTo>
                      <a:lnTo>
                        <a:pt x="30147" y="15161"/>
                      </a:lnTo>
                      <a:close/>
                    </a:path>
                  </a:pathLst>
                </a:custGeom>
                <a:solidFill>
                  <a:srgbClr val="1C1E2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69" name="Freeform: Shape 268">
                  <a:extLst>
                    <a:ext uri="{FF2B5EF4-FFF2-40B4-BE49-F238E27FC236}">
                      <a16:creationId xmlns:a16="http://schemas.microsoft.com/office/drawing/2014/main" id="{34E73130-9DF5-1CAA-D154-1A3C31A2CDFF}"/>
                    </a:ext>
                  </a:extLst>
                </p:cNvPr>
                <p:cNvSpPr/>
                <p:nvPr/>
              </p:nvSpPr>
              <p:spPr>
                <a:xfrm>
                  <a:off x="8456655" y="2682952"/>
                  <a:ext cx="7444" cy="65099"/>
                </a:xfrm>
                <a:custGeom>
                  <a:avLst/>
                  <a:gdLst>
                    <a:gd name="connsiteX0" fmla="*/ 0 w 7444"/>
                    <a:gd name="connsiteY0" fmla="*/ 8625 h 65099"/>
                    <a:gd name="connsiteX1" fmla="*/ 0 w 7444"/>
                    <a:gd name="connsiteY1" fmla="*/ 0 h 65099"/>
                    <a:gd name="connsiteX2" fmla="*/ 7445 w 7444"/>
                    <a:gd name="connsiteY2" fmla="*/ 0 h 65099"/>
                    <a:gd name="connsiteX3" fmla="*/ 7445 w 7444"/>
                    <a:gd name="connsiteY3" fmla="*/ 8625 h 65099"/>
                    <a:gd name="connsiteX4" fmla="*/ 0 w 7444"/>
                    <a:gd name="connsiteY4" fmla="*/ 65099 h 65099"/>
                    <a:gd name="connsiteX5" fmla="*/ 0 w 7444"/>
                    <a:gd name="connsiteY5" fmla="*/ 14952 h 65099"/>
                    <a:gd name="connsiteX6" fmla="*/ 7445 w 7444"/>
                    <a:gd name="connsiteY6" fmla="*/ 14952 h 65099"/>
                    <a:gd name="connsiteX7" fmla="*/ 7445 w 7444"/>
                    <a:gd name="connsiteY7" fmla="*/ 65099 h 6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4" h="65099">
                      <a:moveTo>
                        <a:pt x="0" y="8625"/>
                      </a:moveTo>
                      <a:lnTo>
                        <a:pt x="0" y="0"/>
                      </a:lnTo>
                      <a:lnTo>
                        <a:pt x="7445" y="0"/>
                      </a:lnTo>
                      <a:lnTo>
                        <a:pt x="7445" y="8625"/>
                      </a:lnTo>
                      <a:close/>
                      <a:moveTo>
                        <a:pt x="0" y="65099"/>
                      </a:moveTo>
                      <a:lnTo>
                        <a:pt x="0" y="14952"/>
                      </a:lnTo>
                      <a:lnTo>
                        <a:pt x="7445" y="14952"/>
                      </a:lnTo>
                      <a:lnTo>
                        <a:pt x="7445" y="65099"/>
                      </a:lnTo>
                      <a:close/>
                    </a:path>
                  </a:pathLst>
                </a:custGeom>
                <a:solidFill>
                  <a:srgbClr val="1C1E2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70" name="Freeform: Shape 269">
                  <a:extLst>
                    <a:ext uri="{FF2B5EF4-FFF2-40B4-BE49-F238E27FC236}">
                      <a16:creationId xmlns:a16="http://schemas.microsoft.com/office/drawing/2014/main" id="{BC47E802-DA1F-044B-395E-CF85F1AB8B50}"/>
                    </a:ext>
                  </a:extLst>
                </p:cNvPr>
                <p:cNvSpPr/>
                <p:nvPr/>
              </p:nvSpPr>
              <p:spPr>
                <a:xfrm>
                  <a:off x="8475715" y="2696909"/>
                  <a:ext cx="34250" cy="51534"/>
                </a:xfrm>
                <a:custGeom>
                  <a:avLst/>
                  <a:gdLst>
                    <a:gd name="connsiteX0" fmla="*/ 20634 w 34250"/>
                    <a:gd name="connsiteY0" fmla="*/ 0 h 51534"/>
                    <a:gd name="connsiteX1" fmla="*/ 31721 w 34250"/>
                    <a:gd name="connsiteY1" fmla="*/ 1195 h 51534"/>
                    <a:gd name="connsiteX2" fmla="*/ 34100 w 34250"/>
                    <a:gd name="connsiteY2" fmla="*/ 1488 h 51534"/>
                    <a:gd name="connsiteX3" fmla="*/ 33807 w 34250"/>
                    <a:gd name="connsiteY3" fmla="*/ 7530 h 51534"/>
                    <a:gd name="connsiteX4" fmla="*/ 22083 w 34250"/>
                    <a:gd name="connsiteY4" fmla="*/ 6644 h 51534"/>
                    <a:gd name="connsiteX5" fmla="*/ 10618 w 34250"/>
                    <a:gd name="connsiteY5" fmla="*/ 10656 h 51534"/>
                    <a:gd name="connsiteX6" fmla="*/ 7587 w 34250"/>
                    <a:gd name="connsiteY6" fmla="*/ 25516 h 51534"/>
                    <a:gd name="connsiteX7" fmla="*/ 10417 w 34250"/>
                    <a:gd name="connsiteY7" fmla="*/ 40627 h 51534"/>
                    <a:gd name="connsiteX8" fmla="*/ 22225 w 34250"/>
                    <a:gd name="connsiteY8" fmla="*/ 44890 h 51534"/>
                    <a:gd name="connsiteX9" fmla="*/ 33949 w 34250"/>
                    <a:gd name="connsiteY9" fmla="*/ 44004 h 51534"/>
                    <a:gd name="connsiteX10" fmla="*/ 34250 w 34250"/>
                    <a:gd name="connsiteY10" fmla="*/ 50147 h 51534"/>
                    <a:gd name="connsiteX11" fmla="*/ 20450 w 34250"/>
                    <a:gd name="connsiteY11" fmla="*/ 51534 h 51534"/>
                    <a:gd name="connsiteX12" fmla="*/ 4422 w 34250"/>
                    <a:gd name="connsiteY12" fmla="*/ 45584 h 51534"/>
                    <a:gd name="connsiteX13" fmla="*/ 0 w 34250"/>
                    <a:gd name="connsiteY13" fmla="*/ 25525 h 51534"/>
                    <a:gd name="connsiteX14" fmla="*/ 4765 w 34250"/>
                    <a:gd name="connsiteY14" fmla="*/ 5708 h 51534"/>
                    <a:gd name="connsiteX15" fmla="*/ 20634 w 34250"/>
                    <a:gd name="connsiteY15" fmla="*/ 0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50" h="51534">
                      <a:moveTo>
                        <a:pt x="20634" y="0"/>
                      </a:moveTo>
                      <a:cubicBezTo>
                        <a:pt x="24352" y="158"/>
                        <a:pt x="28055" y="558"/>
                        <a:pt x="31721" y="1195"/>
                      </a:cubicBezTo>
                      <a:lnTo>
                        <a:pt x="34100" y="1488"/>
                      </a:lnTo>
                      <a:lnTo>
                        <a:pt x="33807" y="7530"/>
                      </a:lnTo>
                      <a:cubicBezTo>
                        <a:pt x="29916" y="7038"/>
                        <a:pt x="26004" y="6743"/>
                        <a:pt x="22083" y="6644"/>
                      </a:cubicBezTo>
                      <a:cubicBezTo>
                        <a:pt x="16455" y="6644"/>
                        <a:pt x="12634" y="7982"/>
                        <a:pt x="10618" y="10656"/>
                      </a:cubicBezTo>
                      <a:cubicBezTo>
                        <a:pt x="8603" y="13331"/>
                        <a:pt x="7593" y="18284"/>
                        <a:pt x="7587" y="25516"/>
                      </a:cubicBezTo>
                      <a:cubicBezTo>
                        <a:pt x="7587" y="32760"/>
                        <a:pt x="8531" y="37797"/>
                        <a:pt x="10417" y="40627"/>
                      </a:cubicBezTo>
                      <a:cubicBezTo>
                        <a:pt x="12304" y="43458"/>
                        <a:pt x="16240" y="44879"/>
                        <a:pt x="22225" y="44890"/>
                      </a:cubicBezTo>
                      <a:lnTo>
                        <a:pt x="33949" y="44004"/>
                      </a:lnTo>
                      <a:lnTo>
                        <a:pt x="34250" y="50147"/>
                      </a:lnTo>
                      <a:cubicBezTo>
                        <a:pt x="29686" y="50918"/>
                        <a:pt x="25076" y="51382"/>
                        <a:pt x="20450" y="51534"/>
                      </a:cubicBezTo>
                      <a:cubicBezTo>
                        <a:pt x="12712" y="51534"/>
                        <a:pt x="7369" y="49551"/>
                        <a:pt x="4422" y="45584"/>
                      </a:cubicBezTo>
                      <a:cubicBezTo>
                        <a:pt x="1474" y="41616"/>
                        <a:pt x="0" y="34930"/>
                        <a:pt x="0" y="25525"/>
                      </a:cubicBezTo>
                      <a:cubicBezTo>
                        <a:pt x="0" y="16114"/>
                        <a:pt x="1589" y="9508"/>
                        <a:pt x="4765" y="5708"/>
                      </a:cubicBezTo>
                      <a:cubicBezTo>
                        <a:pt x="7941" y="1908"/>
                        <a:pt x="13231" y="6"/>
                        <a:pt x="20634" y="0"/>
                      </a:cubicBezTo>
                      <a:close/>
                    </a:path>
                  </a:pathLst>
                </a:custGeom>
                <a:solidFill>
                  <a:srgbClr val="1C1E2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grpSp>
          <p:grpSp>
            <p:nvGrpSpPr>
              <p:cNvPr id="241" name="Group 240">
                <a:extLst>
                  <a:ext uri="{FF2B5EF4-FFF2-40B4-BE49-F238E27FC236}">
                    <a16:creationId xmlns:a16="http://schemas.microsoft.com/office/drawing/2014/main" id="{AF137EF6-B786-4789-FFD5-4F8597D4EF7F}"/>
                  </a:ext>
                </a:extLst>
              </p:cNvPr>
              <p:cNvGrpSpPr/>
              <p:nvPr/>
            </p:nvGrpSpPr>
            <p:grpSpPr>
              <a:xfrm>
                <a:off x="3616149" y="963135"/>
                <a:ext cx="771240" cy="135548"/>
                <a:chOff x="5402541" y="3307041"/>
                <a:chExt cx="1387831" cy="243916"/>
              </a:xfrm>
            </p:grpSpPr>
            <p:sp>
              <p:nvSpPr>
                <p:cNvPr id="249" name="Freeform: Shape 248">
                  <a:extLst>
                    <a:ext uri="{FF2B5EF4-FFF2-40B4-BE49-F238E27FC236}">
                      <a16:creationId xmlns:a16="http://schemas.microsoft.com/office/drawing/2014/main" id="{574E6C87-4736-E066-B491-90E85130AD7F}"/>
                    </a:ext>
                  </a:extLst>
                </p:cNvPr>
                <p:cNvSpPr/>
                <p:nvPr/>
              </p:nvSpPr>
              <p:spPr>
                <a:xfrm>
                  <a:off x="5678805" y="3307080"/>
                  <a:ext cx="1111567" cy="243839"/>
                </a:xfrm>
                <a:custGeom>
                  <a:avLst/>
                  <a:gdLst>
                    <a:gd name="connsiteX0" fmla="*/ 727710 w 1111567"/>
                    <a:gd name="connsiteY0" fmla="*/ 62865 h 243839"/>
                    <a:gd name="connsiteX1" fmla="*/ 695325 w 1111567"/>
                    <a:gd name="connsiteY1" fmla="*/ 62865 h 243839"/>
                    <a:gd name="connsiteX2" fmla="*/ 676275 w 1111567"/>
                    <a:gd name="connsiteY2" fmla="*/ 68580 h 243839"/>
                    <a:gd name="connsiteX3" fmla="*/ 670560 w 1111567"/>
                    <a:gd name="connsiteY3" fmla="*/ 87630 h 243839"/>
                    <a:gd name="connsiteX4" fmla="*/ 670560 w 1111567"/>
                    <a:gd name="connsiteY4" fmla="*/ 198120 h 243839"/>
                    <a:gd name="connsiteX5" fmla="*/ 651510 w 1111567"/>
                    <a:gd name="connsiteY5" fmla="*/ 198120 h 243839"/>
                    <a:gd name="connsiteX6" fmla="*/ 651510 w 1111567"/>
                    <a:gd name="connsiteY6" fmla="*/ 85725 h 243839"/>
                    <a:gd name="connsiteX7" fmla="*/ 657225 w 1111567"/>
                    <a:gd name="connsiteY7" fmla="*/ 60960 h 243839"/>
                    <a:gd name="connsiteX8" fmla="*/ 693420 w 1111567"/>
                    <a:gd name="connsiteY8" fmla="*/ 45720 h 243839"/>
                    <a:gd name="connsiteX9" fmla="*/ 727710 w 1111567"/>
                    <a:gd name="connsiteY9" fmla="*/ 45720 h 243839"/>
                    <a:gd name="connsiteX10" fmla="*/ 727710 w 1111567"/>
                    <a:gd name="connsiteY10" fmla="*/ 62865 h 243839"/>
                    <a:gd name="connsiteX11" fmla="*/ 603885 w 1111567"/>
                    <a:gd name="connsiteY11" fmla="*/ 180975 h 243839"/>
                    <a:gd name="connsiteX12" fmla="*/ 584835 w 1111567"/>
                    <a:gd name="connsiteY12" fmla="*/ 175260 h 243839"/>
                    <a:gd name="connsiteX13" fmla="*/ 579120 w 1111567"/>
                    <a:gd name="connsiteY13" fmla="*/ 157163 h 243839"/>
                    <a:gd name="connsiteX14" fmla="*/ 579120 w 1111567"/>
                    <a:gd name="connsiteY14" fmla="*/ 62865 h 243839"/>
                    <a:gd name="connsiteX15" fmla="*/ 619125 w 1111567"/>
                    <a:gd name="connsiteY15" fmla="*/ 62865 h 243839"/>
                    <a:gd name="connsiteX16" fmla="*/ 619125 w 1111567"/>
                    <a:gd name="connsiteY16" fmla="*/ 45720 h 243839"/>
                    <a:gd name="connsiteX17" fmla="*/ 579120 w 1111567"/>
                    <a:gd name="connsiteY17" fmla="*/ 45720 h 243839"/>
                    <a:gd name="connsiteX18" fmla="*/ 579120 w 1111567"/>
                    <a:gd name="connsiteY18" fmla="*/ 0 h 243839"/>
                    <a:gd name="connsiteX19" fmla="*/ 560070 w 1111567"/>
                    <a:gd name="connsiteY19" fmla="*/ 0 h 243839"/>
                    <a:gd name="connsiteX20" fmla="*/ 560070 w 1111567"/>
                    <a:gd name="connsiteY20" fmla="*/ 157163 h 243839"/>
                    <a:gd name="connsiteX21" fmla="*/ 565785 w 1111567"/>
                    <a:gd name="connsiteY21" fmla="*/ 181928 h 243839"/>
                    <a:gd name="connsiteX22" fmla="*/ 601028 w 1111567"/>
                    <a:gd name="connsiteY22" fmla="*/ 197168 h 243839"/>
                    <a:gd name="connsiteX23" fmla="*/ 636270 w 1111567"/>
                    <a:gd name="connsiteY23" fmla="*/ 197168 h 243839"/>
                    <a:gd name="connsiteX24" fmla="*/ 636270 w 1111567"/>
                    <a:gd name="connsiteY24" fmla="*/ 180023 h 243839"/>
                    <a:gd name="connsiteX25" fmla="*/ 603885 w 1111567"/>
                    <a:gd name="connsiteY25" fmla="*/ 180975 h 243839"/>
                    <a:gd name="connsiteX26" fmla="*/ 102870 w 1111567"/>
                    <a:gd name="connsiteY26" fmla="*/ 0 h 243839"/>
                    <a:gd name="connsiteX27" fmla="*/ 102870 w 1111567"/>
                    <a:gd name="connsiteY27" fmla="*/ 45720 h 243839"/>
                    <a:gd name="connsiteX28" fmla="*/ 62865 w 1111567"/>
                    <a:gd name="connsiteY28" fmla="*/ 45720 h 243839"/>
                    <a:gd name="connsiteX29" fmla="*/ 14288 w 1111567"/>
                    <a:gd name="connsiteY29" fmla="*/ 61913 h 243839"/>
                    <a:gd name="connsiteX30" fmla="*/ 0 w 1111567"/>
                    <a:gd name="connsiteY30" fmla="*/ 97155 h 243839"/>
                    <a:gd name="connsiteX31" fmla="*/ 0 w 1111567"/>
                    <a:gd name="connsiteY31" fmla="*/ 145733 h 243839"/>
                    <a:gd name="connsiteX32" fmla="*/ 14288 w 1111567"/>
                    <a:gd name="connsiteY32" fmla="*/ 180975 h 243839"/>
                    <a:gd name="connsiteX33" fmla="*/ 62865 w 1111567"/>
                    <a:gd name="connsiteY33" fmla="*/ 197168 h 243839"/>
                    <a:gd name="connsiteX34" fmla="*/ 80963 w 1111567"/>
                    <a:gd name="connsiteY34" fmla="*/ 197168 h 243839"/>
                    <a:gd name="connsiteX35" fmla="*/ 116205 w 1111567"/>
                    <a:gd name="connsiteY35" fmla="*/ 181928 h 243839"/>
                    <a:gd name="connsiteX36" fmla="*/ 121920 w 1111567"/>
                    <a:gd name="connsiteY36" fmla="*/ 157163 h 243839"/>
                    <a:gd name="connsiteX37" fmla="*/ 121920 w 1111567"/>
                    <a:gd name="connsiteY37" fmla="*/ 0 h 243839"/>
                    <a:gd name="connsiteX38" fmla="*/ 102870 w 1111567"/>
                    <a:gd name="connsiteY38" fmla="*/ 0 h 243839"/>
                    <a:gd name="connsiteX39" fmla="*/ 97155 w 1111567"/>
                    <a:gd name="connsiteY39" fmla="*/ 175260 h 243839"/>
                    <a:gd name="connsiteX40" fmla="*/ 78105 w 1111567"/>
                    <a:gd name="connsiteY40" fmla="*/ 180975 h 243839"/>
                    <a:gd name="connsiteX41" fmla="*/ 60960 w 1111567"/>
                    <a:gd name="connsiteY41" fmla="*/ 180975 h 243839"/>
                    <a:gd name="connsiteX42" fmla="*/ 29527 w 1111567"/>
                    <a:gd name="connsiteY42" fmla="*/ 170498 h 243839"/>
                    <a:gd name="connsiteX43" fmla="*/ 20002 w 1111567"/>
                    <a:gd name="connsiteY43" fmla="*/ 147638 h 243839"/>
                    <a:gd name="connsiteX44" fmla="*/ 20002 w 1111567"/>
                    <a:gd name="connsiteY44" fmla="*/ 97155 h 243839"/>
                    <a:gd name="connsiteX45" fmla="*/ 29527 w 1111567"/>
                    <a:gd name="connsiteY45" fmla="*/ 74295 h 243839"/>
                    <a:gd name="connsiteX46" fmla="*/ 60960 w 1111567"/>
                    <a:gd name="connsiteY46" fmla="*/ 63818 h 243839"/>
                    <a:gd name="connsiteX47" fmla="*/ 102870 w 1111567"/>
                    <a:gd name="connsiteY47" fmla="*/ 63818 h 243839"/>
                    <a:gd name="connsiteX48" fmla="*/ 102870 w 1111567"/>
                    <a:gd name="connsiteY48" fmla="*/ 157163 h 243839"/>
                    <a:gd name="connsiteX49" fmla="*/ 97155 w 1111567"/>
                    <a:gd name="connsiteY49" fmla="*/ 175260 h 243839"/>
                    <a:gd name="connsiteX50" fmla="*/ 901065 w 1111567"/>
                    <a:gd name="connsiteY50" fmla="*/ 73343 h 243839"/>
                    <a:gd name="connsiteX51" fmla="*/ 932498 w 1111567"/>
                    <a:gd name="connsiteY51" fmla="*/ 62865 h 243839"/>
                    <a:gd name="connsiteX52" fmla="*/ 978217 w 1111567"/>
                    <a:gd name="connsiteY52" fmla="*/ 62865 h 243839"/>
                    <a:gd name="connsiteX53" fmla="*/ 978217 w 1111567"/>
                    <a:gd name="connsiteY53" fmla="*/ 45720 h 243839"/>
                    <a:gd name="connsiteX54" fmla="*/ 934403 w 1111567"/>
                    <a:gd name="connsiteY54" fmla="*/ 45720 h 243839"/>
                    <a:gd name="connsiteX55" fmla="*/ 885825 w 1111567"/>
                    <a:gd name="connsiteY55" fmla="*/ 61913 h 243839"/>
                    <a:gd name="connsiteX56" fmla="*/ 871537 w 1111567"/>
                    <a:gd name="connsiteY56" fmla="*/ 97155 h 243839"/>
                    <a:gd name="connsiteX57" fmla="*/ 871537 w 1111567"/>
                    <a:gd name="connsiteY57" fmla="*/ 145733 h 243839"/>
                    <a:gd name="connsiteX58" fmla="*/ 885825 w 1111567"/>
                    <a:gd name="connsiteY58" fmla="*/ 180975 h 243839"/>
                    <a:gd name="connsiteX59" fmla="*/ 934403 w 1111567"/>
                    <a:gd name="connsiteY59" fmla="*/ 197168 h 243839"/>
                    <a:gd name="connsiteX60" fmla="*/ 978217 w 1111567"/>
                    <a:gd name="connsiteY60" fmla="*/ 197168 h 243839"/>
                    <a:gd name="connsiteX61" fmla="*/ 978217 w 1111567"/>
                    <a:gd name="connsiteY61" fmla="*/ 180023 h 243839"/>
                    <a:gd name="connsiteX62" fmla="*/ 932498 w 1111567"/>
                    <a:gd name="connsiteY62" fmla="*/ 180023 h 243839"/>
                    <a:gd name="connsiteX63" fmla="*/ 901065 w 1111567"/>
                    <a:gd name="connsiteY63" fmla="*/ 169545 h 243839"/>
                    <a:gd name="connsiteX64" fmla="*/ 891540 w 1111567"/>
                    <a:gd name="connsiteY64" fmla="*/ 146685 h 243839"/>
                    <a:gd name="connsiteX65" fmla="*/ 891540 w 1111567"/>
                    <a:gd name="connsiteY65" fmla="*/ 96203 h 243839"/>
                    <a:gd name="connsiteX66" fmla="*/ 901065 w 1111567"/>
                    <a:gd name="connsiteY66" fmla="*/ 73343 h 243839"/>
                    <a:gd name="connsiteX67" fmla="*/ 540068 w 1111567"/>
                    <a:gd name="connsiteY67" fmla="*/ 97155 h 243839"/>
                    <a:gd name="connsiteX68" fmla="*/ 525780 w 1111567"/>
                    <a:gd name="connsiteY68" fmla="*/ 61913 h 243839"/>
                    <a:gd name="connsiteX69" fmla="*/ 478155 w 1111567"/>
                    <a:gd name="connsiteY69" fmla="*/ 45720 h 243839"/>
                    <a:gd name="connsiteX70" fmla="*/ 435293 w 1111567"/>
                    <a:gd name="connsiteY70" fmla="*/ 45720 h 243839"/>
                    <a:gd name="connsiteX71" fmla="*/ 435293 w 1111567"/>
                    <a:gd name="connsiteY71" fmla="*/ 62865 h 243839"/>
                    <a:gd name="connsiteX72" fmla="*/ 480060 w 1111567"/>
                    <a:gd name="connsiteY72" fmla="*/ 62865 h 243839"/>
                    <a:gd name="connsiteX73" fmla="*/ 511493 w 1111567"/>
                    <a:gd name="connsiteY73" fmla="*/ 73343 h 243839"/>
                    <a:gd name="connsiteX74" fmla="*/ 521018 w 1111567"/>
                    <a:gd name="connsiteY74" fmla="*/ 96203 h 243839"/>
                    <a:gd name="connsiteX75" fmla="*/ 521018 w 1111567"/>
                    <a:gd name="connsiteY75" fmla="*/ 111443 h 243839"/>
                    <a:gd name="connsiteX76" fmla="*/ 460058 w 1111567"/>
                    <a:gd name="connsiteY76" fmla="*/ 111443 h 243839"/>
                    <a:gd name="connsiteX77" fmla="*/ 424815 w 1111567"/>
                    <a:gd name="connsiteY77" fmla="*/ 126683 h 243839"/>
                    <a:gd name="connsiteX78" fmla="*/ 419100 w 1111567"/>
                    <a:gd name="connsiteY78" fmla="*/ 151448 h 243839"/>
                    <a:gd name="connsiteX79" fmla="*/ 419100 w 1111567"/>
                    <a:gd name="connsiteY79" fmla="*/ 157163 h 243839"/>
                    <a:gd name="connsiteX80" fmla="*/ 424815 w 1111567"/>
                    <a:gd name="connsiteY80" fmla="*/ 181928 h 243839"/>
                    <a:gd name="connsiteX81" fmla="*/ 460058 w 1111567"/>
                    <a:gd name="connsiteY81" fmla="*/ 197168 h 243839"/>
                    <a:gd name="connsiteX82" fmla="*/ 499110 w 1111567"/>
                    <a:gd name="connsiteY82" fmla="*/ 197168 h 243839"/>
                    <a:gd name="connsiteX83" fmla="*/ 534353 w 1111567"/>
                    <a:gd name="connsiteY83" fmla="*/ 181928 h 243839"/>
                    <a:gd name="connsiteX84" fmla="*/ 540068 w 1111567"/>
                    <a:gd name="connsiteY84" fmla="*/ 157163 h 243839"/>
                    <a:gd name="connsiteX85" fmla="*/ 540068 w 1111567"/>
                    <a:gd name="connsiteY85" fmla="*/ 97155 h 243839"/>
                    <a:gd name="connsiteX86" fmla="*/ 515303 w 1111567"/>
                    <a:gd name="connsiteY86" fmla="*/ 175260 h 243839"/>
                    <a:gd name="connsiteX87" fmla="*/ 496253 w 1111567"/>
                    <a:gd name="connsiteY87" fmla="*/ 180975 h 243839"/>
                    <a:gd name="connsiteX88" fmla="*/ 462915 w 1111567"/>
                    <a:gd name="connsiteY88" fmla="*/ 180975 h 243839"/>
                    <a:gd name="connsiteX89" fmla="*/ 443865 w 1111567"/>
                    <a:gd name="connsiteY89" fmla="*/ 175260 h 243839"/>
                    <a:gd name="connsiteX90" fmla="*/ 438150 w 1111567"/>
                    <a:gd name="connsiteY90" fmla="*/ 157163 h 243839"/>
                    <a:gd name="connsiteX91" fmla="*/ 438150 w 1111567"/>
                    <a:gd name="connsiteY91" fmla="*/ 153353 h 243839"/>
                    <a:gd name="connsiteX92" fmla="*/ 443865 w 1111567"/>
                    <a:gd name="connsiteY92" fmla="*/ 135255 h 243839"/>
                    <a:gd name="connsiteX93" fmla="*/ 462915 w 1111567"/>
                    <a:gd name="connsiteY93" fmla="*/ 129540 h 243839"/>
                    <a:gd name="connsiteX94" fmla="*/ 521018 w 1111567"/>
                    <a:gd name="connsiteY94" fmla="*/ 129540 h 243839"/>
                    <a:gd name="connsiteX95" fmla="*/ 521018 w 1111567"/>
                    <a:gd name="connsiteY95" fmla="*/ 158115 h 243839"/>
                    <a:gd name="connsiteX96" fmla="*/ 515303 w 1111567"/>
                    <a:gd name="connsiteY96" fmla="*/ 175260 h 243839"/>
                    <a:gd name="connsiteX97" fmla="*/ 857250 w 1111567"/>
                    <a:gd name="connsiteY97" fmla="*/ 97155 h 243839"/>
                    <a:gd name="connsiteX98" fmla="*/ 842962 w 1111567"/>
                    <a:gd name="connsiteY98" fmla="*/ 61913 h 243839"/>
                    <a:gd name="connsiteX99" fmla="*/ 794385 w 1111567"/>
                    <a:gd name="connsiteY99" fmla="*/ 45720 h 243839"/>
                    <a:gd name="connsiteX100" fmla="*/ 751523 w 1111567"/>
                    <a:gd name="connsiteY100" fmla="*/ 45720 h 243839"/>
                    <a:gd name="connsiteX101" fmla="*/ 751523 w 1111567"/>
                    <a:gd name="connsiteY101" fmla="*/ 62865 h 243839"/>
                    <a:gd name="connsiteX102" fmla="*/ 796290 w 1111567"/>
                    <a:gd name="connsiteY102" fmla="*/ 62865 h 243839"/>
                    <a:gd name="connsiteX103" fmla="*/ 827723 w 1111567"/>
                    <a:gd name="connsiteY103" fmla="*/ 73343 h 243839"/>
                    <a:gd name="connsiteX104" fmla="*/ 837248 w 1111567"/>
                    <a:gd name="connsiteY104" fmla="*/ 96203 h 243839"/>
                    <a:gd name="connsiteX105" fmla="*/ 837248 w 1111567"/>
                    <a:gd name="connsiteY105" fmla="*/ 111443 h 243839"/>
                    <a:gd name="connsiteX106" fmla="*/ 776287 w 1111567"/>
                    <a:gd name="connsiteY106" fmla="*/ 111443 h 243839"/>
                    <a:gd name="connsiteX107" fmla="*/ 741045 w 1111567"/>
                    <a:gd name="connsiteY107" fmla="*/ 126683 h 243839"/>
                    <a:gd name="connsiteX108" fmla="*/ 735330 w 1111567"/>
                    <a:gd name="connsiteY108" fmla="*/ 151448 h 243839"/>
                    <a:gd name="connsiteX109" fmla="*/ 735330 w 1111567"/>
                    <a:gd name="connsiteY109" fmla="*/ 157163 h 243839"/>
                    <a:gd name="connsiteX110" fmla="*/ 741045 w 1111567"/>
                    <a:gd name="connsiteY110" fmla="*/ 181928 h 243839"/>
                    <a:gd name="connsiteX111" fmla="*/ 776287 w 1111567"/>
                    <a:gd name="connsiteY111" fmla="*/ 197168 h 243839"/>
                    <a:gd name="connsiteX112" fmla="*/ 815340 w 1111567"/>
                    <a:gd name="connsiteY112" fmla="*/ 197168 h 243839"/>
                    <a:gd name="connsiteX113" fmla="*/ 850583 w 1111567"/>
                    <a:gd name="connsiteY113" fmla="*/ 181928 h 243839"/>
                    <a:gd name="connsiteX114" fmla="*/ 856298 w 1111567"/>
                    <a:gd name="connsiteY114" fmla="*/ 157163 h 243839"/>
                    <a:gd name="connsiteX115" fmla="*/ 857250 w 1111567"/>
                    <a:gd name="connsiteY115" fmla="*/ 97155 h 243839"/>
                    <a:gd name="connsiteX116" fmla="*/ 831533 w 1111567"/>
                    <a:gd name="connsiteY116" fmla="*/ 175260 h 243839"/>
                    <a:gd name="connsiteX117" fmla="*/ 812483 w 1111567"/>
                    <a:gd name="connsiteY117" fmla="*/ 180975 h 243839"/>
                    <a:gd name="connsiteX118" fmla="*/ 779145 w 1111567"/>
                    <a:gd name="connsiteY118" fmla="*/ 180975 h 243839"/>
                    <a:gd name="connsiteX119" fmla="*/ 760095 w 1111567"/>
                    <a:gd name="connsiteY119" fmla="*/ 175260 h 243839"/>
                    <a:gd name="connsiteX120" fmla="*/ 754380 w 1111567"/>
                    <a:gd name="connsiteY120" fmla="*/ 157163 h 243839"/>
                    <a:gd name="connsiteX121" fmla="*/ 754380 w 1111567"/>
                    <a:gd name="connsiteY121" fmla="*/ 153353 h 243839"/>
                    <a:gd name="connsiteX122" fmla="*/ 760095 w 1111567"/>
                    <a:gd name="connsiteY122" fmla="*/ 135255 h 243839"/>
                    <a:gd name="connsiteX123" fmla="*/ 779145 w 1111567"/>
                    <a:gd name="connsiteY123" fmla="*/ 129540 h 243839"/>
                    <a:gd name="connsiteX124" fmla="*/ 837248 w 1111567"/>
                    <a:gd name="connsiteY124" fmla="*/ 129540 h 243839"/>
                    <a:gd name="connsiteX125" fmla="*/ 837248 w 1111567"/>
                    <a:gd name="connsiteY125" fmla="*/ 158115 h 243839"/>
                    <a:gd name="connsiteX126" fmla="*/ 831533 w 1111567"/>
                    <a:gd name="connsiteY126" fmla="*/ 175260 h 243839"/>
                    <a:gd name="connsiteX127" fmla="*/ 274320 w 1111567"/>
                    <a:gd name="connsiteY127" fmla="*/ 45720 h 243839"/>
                    <a:gd name="connsiteX128" fmla="*/ 254318 w 1111567"/>
                    <a:gd name="connsiteY128" fmla="*/ 45720 h 243839"/>
                    <a:gd name="connsiteX129" fmla="*/ 205740 w 1111567"/>
                    <a:gd name="connsiteY129" fmla="*/ 172403 h 243839"/>
                    <a:gd name="connsiteX130" fmla="*/ 157163 w 1111567"/>
                    <a:gd name="connsiteY130" fmla="*/ 45720 h 243839"/>
                    <a:gd name="connsiteX131" fmla="*/ 137160 w 1111567"/>
                    <a:gd name="connsiteY131" fmla="*/ 45720 h 243839"/>
                    <a:gd name="connsiteX132" fmla="*/ 196215 w 1111567"/>
                    <a:gd name="connsiteY132" fmla="*/ 198120 h 243839"/>
                    <a:gd name="connsiteX133" fmla="*/ 178118 w 1111567"/>
                    <a:gd name="connsiteY133" fmla="*/ 243840 h 243839"/>
                    <a:gd name="connsiteX134" fmla="*/ 198120 w 1111567"/>
                    <a:gd name="connsiteY134" fmla="*/ 243840 h 243839"/>
                    <a:gd name="connsiteX135" fmla="*/ 403860 w 1111567"/>
                    <a:gd name="connsiteY135" fmla="*/ 97155 h 243839"/>
                    <a:gd name="connsiteX136" fmla="*/ 389572 w 1111567"/>
                    <a:gd name="connsiteY136" fmla="*/ 61913 h 243839"/>
                    <a:gd name="connsiteX137" fmla="*/ 343853 w 1111567"/>
                    <a:gd name="connsiteY137" fmla="*/ 45720 h 243839"/>
                    <a:gd name="connsiteX138" fmla="*/ 341947 w 1111567"/>
                    <a:gd name="connsiteY138" fmla="*/ 45720 h 243839"/>
                    <a:gd name="connsiteX139" fmla="*/ 296228 w 1111567"/>
                    <a:gd name="connsiteY139" fmla="*/ 61913 h 243839"/>
                    <a:gd name="connsiteX140" fmla="*/ 281940 w 1111567"/>
                    <a:gd name="connsiteY140" fmla="*/ 97155 h 243839"/>
                    <a:gd name="connsiteX141" fmla="*/ 281940 w 1111567"/>
                    <a:gd name="connsiteY141" fmla="*/ 198120 h 243839"/>
                    <a:gd name="connsiteX142" fmla="*/ 300990 w 1111567"/>
                    <a:gd name="connsiteY142" fmla="*/ 198120 h 243839"/>
                    <a:gd name="connsiteX143" fmla="*/ 300990 w 1111567"/>
                    <a:gd name="connsiteY143" fmla="*/ 97155 h 243839"/>
                    <a:gd name="connsiteX144" fmla="*/ 310515 w 1111567"/>
                    <a:gd name="connsiteY144" fmla="*/ 74295 h 243839"/>
                    <a:gd name="connsiteX145" fmla="*/ 342900 w 1111567"/>
                    <a:gd name="connsiteY145" fmla="*/ 63818 h 243839"/>
                    <a:gd name="connsiteX146" fmla="*/ 375285 w 1111567"/>
                    <a:gd name="connsiteY146" fmla="*/ 74295 h 243839"/>
                    <a:gd name="connsiteX147" fmla="*/ 384810 w 1111567"/>
                    <a:gd name="connsiteY147" fmla="*/ 97155 h 243839"/>
                    <a:gd name="connsiteX148" fmla="*/ 384810 w 1111567"/>
                    <a:gd name="connsiteY148" fmla="*/ 198120 h 243839"/>
                    <a:gd name="connsiteX149" fmla="*/ 403860 w 1111567"/>
                    <a:gd name="connsiteY149" fmla="*/ 198120 h 243839"/>
                    <a:gd name="connsiteX150" fmla="*/ 403860 w 1111567"/>
                    <a:gd name="connsiteY150" fmla="*/ 97155 h 243839"/>
                    <a:gd name="connsiteX151" fmla="*/ 1097280 w 1111567"/>
                    <a:gd name="connsiteY151" fmla="*/ 61913 h 243839"/>
                    <a:gd name="connsiteX152" fmla="*/ 1051560 w 1111567"/>
                    <a:gd name="connsiteY152" fmla="*/ 45720 h 243839"/>
                    <a:gd name="connsiteX153" fmla="*/ 1049655 w 1111567"/>
                    <a:gd name="connsiteY153" fmla="*/ 45720 h 243839"/>
                    <a:gd name="connsiteX154" fmla="*/ 1003935 w 1111567"/>
                    <a:gd name="connsiteY154" fmla="*/ 61913 h 243839"/>
                    <a:gd name="connsiteX155" fmla="*/ 989648 w 1111567"/>
                    <a:gd name="connsiteY155" fmla="*/ 97155 h 243839"/>
                    <a:gd name="connsiteX156" fmla="*/ 989648 w 1111567"/>
                    <a:gd name="connsiteY156" fmla="*/ 145733 h 243839"/>
                    <a:gd name="connsiteX157" fmla="*/ 1003935 w 1111567"/>
                    <a:gd name="connsiteY157" fmla="*/ 180975 h 243839"/>
                    <a:gd name="connsiteX158" fmla="*/ 1049655 w 1111567"/>
                    <a:gd name="connsiteY158" fmla="*/ 197168 h 243839"/>
                    <a:gd name="connsiteX159" fmla="*/ 1094423 w 1111567"/>
                    <a:gd name="connsiteY159" fmla="*/ 197168 h 243839"/>
                    <a:gd name="connsiteX160" fmla="*/ 1094423 w 1111567"/>
                    <a:gd name="connsiteY160" fmla="*/ 180023 h 243839"/>
                    <a:gd name="connsiteX161" fmla="*/ 1050608 w 1111567"/>
                    <a:gd name="connsiteY161" fmla="*/ 180023 h 243839"/>
                    <a:gd name="connsiteX162" fmla="*/ 1018223 w 1111567"/>
                    <a:gd name="connsiteY162" fmla="*/ 169545 h 243839"/>
                    <a:gd name="connsiteX163" fmla="*/ 1008698 w 1111567"/>
                    <a:gd name="connsiteY163" fmla="*/ 146685 h 243839"/>
                    <a:gd name="connsiteX164" fmla="*/ 1008698 w 1111567"/>
                    <a:gd name="connsiteY164" fmla="*/ 128588 h 243839"/>
                    <a:gd name="connsiteX165" fmla="*/ 1111567 w 1111567"/>
                    <a:gd name="connsiteY165" fmla="*/ 128588 h 243839"/>
                    <a:gd name="connsiteX166" fmla="*/ 1111567 w 1111567"/>
                    <a:gd name="connsiteY166" fmla="*/ 97155 h 243839"/>
                    <a:gd name="connsiteX167" fmla="*/ 1097280 w 1111567"/>
                    <a:gd name="connsiteY167" fmla="*/ 61913 h 243839"/>
                    <a:gd name="connsiteX168" fmla="*/ 1008698 w 1111567"/>
                    <a:gd name="connsiteY168" fmla="*/ 111443 h 243839"/>
                    <a:gd name="connsiteX169" fmla="*/ 1008698 w 1111567"/>
                    <a:gd name="connsiteY169" fmla="*/ 96203 h 243839"/>
                    <a:gd name="connsiteX170" fmla="*/ 1018223 w 1111567"/>
                    <a:gd name="connsiteY170" fmla="*/ 73343 h 243839"/>
                    <a:gd name="connsiteX171" fmla="*/ 1050608 w 1111567"/>
                    <a:gd name="connsiteY171" fmla="*/ 62865 h 243839"/>
                    <a:gd name="connsiteX172" fmla="*/ 1082992 w 1111567"/>
                    <a:gd name="connsiteY172" fmla="*/ 73343 h 243839"/>
                    <a:gd name="connsiteX173" fmla="*/ 1092517 w 1111567"/>
                    <a:gd name="connsiteY173" fmla="*/ 96203 h 243839"/>
                    <a:gd name="connsiteX174" fmla="*/ 1092517 w 1111567"/>
                    <a:gd name="connsiteY174" fmla="*/ 111443 h 243839"/>
                    <a:gd name="connsiteX175" fmla="*/ 1008698 w 1111567"/>
                    <a:gd name="connsiteY175" fmla="*/ 111443 h 24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111567" h="243839">
                      <a:moveTo>
                        <a:pt x="727710" y="62865"/>
                      </a:moveTo>
                      <a:lnTo>
                        <a:pt x="695325" y="62865"/>
                      </a:lnTo>
                      <a:cubicBezTo>
                        <a:pt x="686753" y="62865"/>
                        <a:pt x="680085" y="64770"/>
                        <a:pt x="676275" y="68580"/>
                      </a:cubicBezTo>
                      <a:cubicBezTo>
                        <a:pt x="672465" y="72390"/>
                        <a:pt x="670560" y="79058"/>
                        <a:pt x="670560" y="87630"/>
                      </a:cubicBezTo>
                      <a:lnTo>
                        <a:pt x="670560" y="198120"/>
                      </a:lnTo>
                      <a:lnTo>
                        <a:pt x="651510" y="198120"/>
                      </a:lnTo>
                      <a:lnTo>
                        <a:pt x="651510" y="85725"/>
                      </a:lnTo>
                      <a:cubicBezTo>
                        <a:pt x="651510" y="77153"/>
                        <a:pt x="653415" y="67628"/>
                        <a:pt x="657225" y="60960"/>
                      </a:cubicBezTo>
                      <a:cubicBezTo>
                        <a:pt x="665798" y="48578"/>
                        <a:pt x="681990" y="45720"/>
                        <a:pt x="693420" y="45720"/>
                      </a:cubicBezTo>
                      <a:lnTo>
                        <a:pt x="727710" y="45720"/>
                      </a:lnTo>
                      <a:lnTo>
                        <a:pt x="727710" y="62865"/>
                      </a:lnTo>
                      <a:close/>
                      <a:moveTo>
                        <a:pt x="603885" y="180975"/>
                      </a:moveTo>
                      <a:cubicBezTo>
                        <a:pt x="595312" y="180975"/>
                        <a:pt x="588645" y="179070"/>
                        <a:pt x="584835" y="175260"/>
                      </a:cubicBezTo>
                      <a:cubicBezTo>
                        <a:pt x="581025" y="171450"/>
                        <a:pt x="579120" y="165735"/>
                        <a:pt x="579120" y="157163"/>
                      </a:cubicBezTo>
                      <a:lnTo>
                        <a:pt x="579120" y="62865"/>
                      </a:lnTo>
                      <a:lnTo>
                        <a:pt x="619125" y="62865"/>
                      </a:lnTo>
                      <a:lnTo>
                        <a:pt x="619125" y="45720"/>
                      </a:lnTo>
                      <a:lnTo>
                        <a:pt x="579120" y="45720"/>
                      </a:lnTo>
                      <a:lnTo>
                        <a:pt x="579120" y="0"/>
                      </a:lnTo>
                      <a:lnTo>
                        <a:pt x="560070" y="0"/>
                      </a:lnTo>
                      <a:lnTo>
                        <a:pt x="560070" y="157163"/>
                      </a:lnTo>
                      <a:cubicBezTo>
                        <a:pt x="560070" y="165735"/>
                        <a:pt x="561975" y="175260"/>
                        <a:pt x="565785" y="181928"/>
                      </a:cubicBezTo>
                      <a:cubicBezTo>
                        <a:pt x="574358" y="195263"/>
                        <a:pt x="589598" y="197168"/>
                        <a:pt x="601028" y="197168"/>
                      </a:cubicBezTo>
                      <a:lnTo>
                        <a:pt x="636270" y="197168"/>
                      </a:lnTo>
                      <a:lnTo>
                        <a:pt x="636270" y="180023"/>
                      </a:lnTo>
                      <a:cubicBezTo>
                        <a:pt x="636270" y="180975"/>
                        <a:pt x="603885" y="180975"/>
                        <a:pt x="603885" y="180975"/>
                      </a:cubicBezTo>
                      <a:close/>
                      <a:moveTo>
                        <a:pt x="102870" y="0"/>
                      </a:moveTo>
                      <a:lnTo>
                        <a:pt x="102870" y="45720"/>
                      </a:lnTo>
                      <a:lnTo>
                        <a:pt x="62865" y="45720"/>
                      </a:lnTo>
                      <a:cubicBezTo>
                        <a:pt x="38100" y="45720"/>
                        <a:pt x="23813" y="53340"/>
                        <a:pt x="14288" y="61913"/>
                      </a:cubicBezTo>
                      <a:cubicBezTo>
                        <a:pt x="0" y="75248"/>
                        <a:pt x="0" y="95250"/>
                        <a:pt x="0" y="97155"/>
                      </a:cubicBezTo>
                      <a:lnTo>
                        <a:pt x="0" y="145733"/>
                      </a:lnTo>
                      <a:cubicBezTo>
                        <a:pt x="0" y="147638"/>
                        <a:pt x="0" y="167640"/>
                        <a:pt x="14288" y="180975"/>
                      </a:cubicBezTo>
                      <a:cubicBezTo>
                        <a:pt x="22860" y="189548"/>
                        <a:pt x="38100" y="197168"/>
                        <a:pt x="62865" y="197168"/>
                      </a:cubicBezTo>
                      <a:lnTo>
                        <a:pt x="80963" y="197168"/>
                      </a:lnTo>
                      <a:cubicBezTo>
                        <a:pt x="92393" y="197168"/>
                        <a:pt x="108585" y="194310"/>
                        <a:pt x="116205" y="181928"/>
                      </a:cubicBezTo>
                      <a:cubicBezTo>
                        <a:pt x="120968" y="175260"/>
                        <a:pt x="121920" y="165735"/>
                        <a:pt x="121920" y="157163"/>
                      </a:cubicBezTo>
                      <a:lnTo>
                        <a:pt x="121920" y="0"/>
                      </a:lnTo>
                      <a:lnTo>
                        <a:pt x="102870" y="0"/>
                      </a:lnTo>
                      <a:close/>
                      <a:moveTo>
                        <a:pt x="97155" y="175260"/>
                      </a:moveTo>
                      <a:cubicBezTo>
                        <a:pt x="93345" y="179070"/>
                        <a:pt x="86677" y="180975"/>
                        <a:pt x="78105" y="180975"/>
                      </a:cubicBezTo>
                      <a:lnTo>
                        <a:pt x="60960" y="180975"/>
                      </a:lnTo>
                      <a:cubicBezTo>
                        <a:pt x="44768" y="180975"/>
                        <a:pt x="35243" y="176213"/>
                        <a:pt x="29527" y="170498"/>
                      </a:cubicBezTo>
                      <a:cubicBezTo>
                        <a:pt x="22860" y="163830"/>
                        <a:pt x="20002" y="154305"/>
                        <a:pt x="20002" y="147638"/>
                      </a:cubicBezTo>
                      <a:lnTo>
                        <a:pt x="20002" y="97155"/>
                      </a:lnTo>
                      <a:cubicBezTo>
                        <a:pt x="20002" y="90488"/>
                        <a:pt x="22860" y="80963"/>
                        <a:pt x="29527" y="74295"/>
                      </a:cubicBezTo>
                      <a:cubicBezTo>
                        <a:pt x="35243" y="68580"/>
                        <a:pt x="45720" y="63818"/>
                        <a:pt x="60960" y="63818"/>
                      </a:cubicBezTo>
                      <a:lnTo>
                        <a:pt x="102870" y="63818"/>
                      </a:lnTo>
                      <a:lnTo>
                        <a:pt x="102870" y="157163"/>
                      </a:lnTo>
                      <a:cubicBezTo>
                        <a:pt x="102870" y="165735"/>
                        <a:pt x="100965" y="171450"/>
                        <a:pt x="97155" y="175260"/>
                      </a:cubicBezTo>
                      <a:close/>
                      <a:moveTo>
                        <a:pt x="901065" y="73343"/>
                      </a:moveTo>
                      <a:cubicBezTo>
                        <a:pt x="906780" y="67628"/>
                        <a:pt x="917258" y="62865"/>
                        <a:pt x="932498" y="62865"/>
                      </a:cubicBezTo>
                      <a:lnTo>
                        <a:pt x="978217" y="62865"/>
                      </a:lnTo>
                      <a:lnTo>
                        <a:pt x="978217" y="45720"/>
                      </a:lnTo>
                      <a:lnTo>
                        <a:pt x="934403" y="45720"/>
                      </a:lnTo>
                      <a:cubicBezTo>
                        <a:pt x="909637" y="45720"/>
                        <a:pt x="895350" y="53340"/>
                        <a:pt x="885825" y="61913"/>
                      </a:cubicBezTo>
                      <a:cubicBezTo>
                        <a:pt x="871537" y="75248"/>
                        <a:pt x="871537" y="95250"/>
                        <a:pt x="871537" y="97155"/>
                      </a:cubicBezTo>
                      <a:lnTo>
                        <a:pt x="871537" y="145733"/>
                      </a:lnTo>
                      <a:cubicBezTo>
                        <a:pt x="871537" y="147638"/>
                        <a:pt x="871537" y="167640"/>
                        <a:pt x="885825" y="180975"/>
                      </a:cubicBezTo>
                      <a:cubicBezTo>
                        <a:pt x="894398" y="189548"/>
                        <a:pt x="909637" y="197168"/>
                        <a:pt x="934403" y="197168"/>
                      </a:cubicBezTo>
                      <a:lnTo>
                        <a:pt x="978217" y="197168"/>
                      </a:lnTo>
                      <a:lnTo>
                        <a:pt x="978217" y="180023"/>
                      </a:lnTo>
                      <a:lnTo>
                        <a:pt x="932498" y="180023"/>
                      </a:lnTo>
                      <a:cubicBezTo>
                        <a:pt x="916305" y="180023"/>
                        <a:pt x="906780" y="175260"/>
                        <a:pt x="901065" y="169545"/>
                      </a:cubicBezTo>
                      <a:cubicBezTo>
                        <a:pt x="894398" y="162878"/>
                        <a:pt x="891540" y="153353"/>
                        <a:pt x="891540" y="146685"/>
                      </a:cubicBezTo>
                      <a:lnTo>
                        <a:pt x="891540" y="96203"/>
                      </a:lnTo>
                      <a:cubicBezTo>
                        <a:pt x="891540" y="89535"/>
                        <a:pt x="893445" y="80010"/>
                        <a:pt x="901065" y="73343"/>
                      </a:cubicBezTo>
                      <a:close/>
                      <a:moveTo>
                        <a:pt x="540068" y="97155"/>
                      </a:moveTo>
                      <a:cubicBezTo>
                        <a:pt x="540068" y="95250"/>
                        <a:pt x="540068" y="75248"/>
                        <a:pt x="525780" y="61913"/>
                      </a:cubicBezTo>
                      <a:cubicBezTo>
                        <a:pt x="517208" y="53340"/>
                        <a:pt x="502920" y="45720"/>
                        <a:pt x="478155" y="45720"/>
                      </a:cubicBezTo>
                      <a:lnTo>
                        <a:pt x="435293" y="45720"/>
                      </a:lnTo>
                      <a:lnTo>
                        <a:pt x="435293" y="62865"/>
                      </a:lnTo>
                      <a:lnTo>
                        <a:pt x="480060" y="62865"/>
                      </a:lnTo>
                      <a:cubicBezTo>
                        <a:pt x="496253" y="62865"/>
                        <a:pt x="505778" y="67628"/>
                        <a:pt x="511493" y="73343"/>
                      </a:cubicBezTo>
                      <a:cubicBezTo>
                        <a:pt x="518160" y="80010"/>
                        <a:pt x="521018" y="89535"/>
                        <a:pt x="521018" y="96203"/>
                      </a:cubicBezTo>
                      <a:lnTo>
                        <a:pt x="521018" y="111443"/>
                      </a:lnTo>
                      <a:lnTo>
                        <a:pt x="460058" y="111443"/>
                      </a:lnTo>
                      <a:cubicBezTo>
                        <a:pt x="448628" y="111443"/>
                        <a:pt x="432435" y="114300"/>
                        <a:pt x="424815" y="126683"/>
                      </a:cubicBezTo>
                      <a:cubicBezTo>
                        <a:pt x="420053" y="133350"/>
                        <a:pt x="419100" y="142875"/>
                        <a:pt x="419100" y="151448"/>
                      </a:cubicBezTo>
                      <a:lnTo>
                        <a:pt x="419100" y="157163"/>
                      </a:lnTo>
                      <a:cubicBezTo>
                        <a:pt x="419100" y="165735"/>
                        <a:pt x="421005" y="175260"/>
                        <a:pt x="424815" y="181928"/>
                      </a:cubicBezTo>
                      <a:cubicBezTo>
                        <a:pt x="433387" y="195263"/>
                        <a:pt x="448628" y="197168"/>
                        <a:pt x="460058" y="197168"/>
                      </a:cubicBezTo>
                      <a:lnTo>
                        <a:pt x="499110" y="197168"/>
                      </a:lnTo>
                      <a:cubicBezTo>
                        <a:pt x="510540" y="197168"/>
                        <a:pt x="526733" y="194310"/>
                        <a:pt x="534353" y="181928"/>
                      </a:cubicBezTo>
                      <a:cubicBezTo>
                        <a:pt x="539115" y="175260"/>
                        <a:pt x="540068" y="165735"/>
                        <a:pt x="540068" y="157163"/>
                      </a:cubicBezTo>
                      <a:lnTo>
                        <a:pt x="540068" y="97155"/>
                      </a:lnTo>
                      <a:close/>
                      <a:moveTo>
                        <a:pt x="515303" y="175260"/>
                      </a:moveTo>
                      <a:cubicBezTo>
                        <a:pt x="511493" y="179070"/>
                        <a:pt x="504825" y="180975"/>
                        <a:pt x="496253" y="180975"/>
                      </a:cubicBezTo>
                      <a:lnTo>
                        <a:pt x="462915" y="180975"/>
                      </a:lnTo>
                      <a:cubicBezTo>
                        <a:pt x="454343" y="180975"/>
                        <a:pt x="447675" y="179070"/>
                        <a:pt x="443865" y="175260"/>
                      </a:cubicBezTo>
                      <a:cubicBezTo>
                        <a:pt x="440055" y="171450"/>
                        <a:pt x="438150" y="165735"/>
                        <a:pt x="438150" y="157163"/>
                      </a:cubicBezTo>
                      <a:lnTo>
                        <a:pt x="438150" y="153353"/>
                      </a:lnTo>
                      <a:cubicBezTo>
                        <a:pt x="438150" y="144780"/>
                        <a:pt x="440055" y="138113"/>
                        <a:pt x="443865" y="135255"/>
                      </a:cubicBezTo>
                      <a:cubicBezTo>
                        <a:pt x="447675" y="132398"/>
                        <a:pt x="454343" y="129540"/>
                        <a:pt x="462915" y="129540"/>
                      </a:cubicBezTo>
                      <a:lnTo>
                        <a:pt x="521018" y="129540"/>
                      </a:lnTo>
                      <a:lnTo>
                        <a:pt x="521018" y="158115"/>
                      </a:lnTo>
                      <a:cubicBezTo>
                        <a:pt x="521018" y="165735"/>
                        <a:pt x="519112" y="171450"/>
                        <a:pt x="515303" y="175260"/>
                      </a:cubicBezTo>
                      <a:close/>
                      <a:moveTo>
                        <a:pt x="857250" y="97155"/>
                      </a:moveTo>
                      <a:cubicBezTo>
                        <a:pt x="857250" y="95250"/>
                        <a:pt x="857250" y="75248"/>
                        <a:pt x="842962" y="61913"/>
                      </a:cubicBezTo>
                      <a:cubicBezTo>
                        <a:pt x="834390" y="53340"/>
                        <a:pt x="819150" y="45720"/>
                        <a:pt x="794385" y="45720"/>
                      </a:cubicBezTo>
                      <a:lnTo>
                        <a:pt x="751523" y="45720"/>
                      </a:lnTo>
                      <a:lnTo>
                        <a:pt x="751523" y="62865"/>
                      </a:lnTo>
                      <a:lnTo>
                        <a:pt x="796290" y="62865"/>
                      </a:lnTo>
                      <a:cubicBezTo>
                        <a:pt x="812483" y="62865"/>
                        <a:pt x="822008" y="67628"/>
                        <a:pt x="827723" y="73343"/>
                      </a:cubicBezTo>
                      <a:cubicBezTo>
                        <a:pt x="834390" y="80010"/>
                        <a:pt x="837248" y="89535"/>
                        <a:pt x="837248" y="96203"/>
                      </a:cubicBezTo>
                      <a:lnTo>
                        <a:pt x="837248" y="111443"/>
                      </a:lnTo>
                      <a:lnTo>
                        <a:pt x="776287" y="111443"/>
                      </a:lnTo>
                      <a:cubicBezTo>
                        <a:pt x="764858" y="111443"/>
                        <a:pt x="748665" y="114300"/>
                        <a:pt x="741045" y="126683"/>
                      </a:cubicBezTo>
                      <a:cubicBezTo>
                        <a:pt x="736283" y="133350"/>
                        <a:pt x="735330" y="142875"/>
                        <a:pt x="735330" y="151448"/>
                      </a:cubicBezTo>
                      <a:lnTo>
                        <a:pt x="735330" y="157163"/>
                      </a:lnTo>
                      <a:cubicBezTo>
                        <a:pt x="735330" y="165735"/>
                        <a:pt x="737235" y="175260"/>
                        <a:pt x="741045" y="181928"/>
                      </a:cubicBezTo>
                      <a:cubicBezTo>
                        <a:pt x="749618" y="195263"/>
                        <a:pt x="764858" y="197168"/>
                        <a:pt x="776287" y="197168"/>
                      </a:cubicBezTo>
                      <a:lnTo>
                        <a:pt x="815340" y="197168"/>
                      </a:lnTo>
                      <a:cubicBezTo>
                        <a:pt x="826770" y="197168"/>
                        <a:pt x="842962" y="194310"/>
                        <a:pt x="850583" y="181928"/>
                      </a:cubicBezTo>
                      <a:cubicBezTo>
                        <a:pt x="855345" y="175260"/>
                        <a:pt x="856298" y="165735"/>
                        <a:pt x="856298" y="157163"/>
                      </a:cubicBezTo>
                      <a:cubicBezTo>
                        <a:pt x="857250" y="158115"/>
                        <a:pt x="857250" y="107633"/>
                        <a:pt x="857250" y="97155"/>
                      </a:cubicBezTo>
                      <a:close/>
                      <a:moveTo>
                        <a:pt x="831533" y="175260"/>
                      </a:moveTo>
                      <a:cubicBezTo>
                        <a:pt x="827723" y="179070"/>
                        <a:pt x="821055" y="180975"/>
                        <a:pt x="812483" y="180975"/>
                      </a:cubicBezTo>
                      <a:lnTo>
                        <a:pt x="779145" y="180975"/>
                      </a:lnTo>
                      <a:cubicBezTo>
                        <a:pt x="770573" y="180975"/>
                        <a:pt x="763905" y="179070"/>
                        <a:pt x="760095" y="175260"/>
                      </a:cubicBezTo>
                      <a:cubicBezTo>
                        <a:pt x="756285" y="171450"/>
                        <a:pt x="754380" y="165735"/>
                        <a:pt x="754380" y="157163"/>
                      </a:cubicBezTo>
                      <a:lnTo>
                        <a:pt x="754380" y="153353"/>
                      </a:lnTo>
                      <a:cubicBezTo>
                        <a:pt x="754380" y="144780"/>
                        <a:pt x="756285" y="138113"/>
                        <a:pt x="760095" y="135255"/>
                      </a:cubicBezTo>
                      <a:cubicBezTo>
                        <a:pt x="763905" y="131445"/>
                        <a:pt x="770573" y="129540"/>
                        <a:pt x="779145" y="129540"/>
                      </a:cubicBezTo>
                      <a:lnTo>
                        <a:pt x="837248" y="129540"/>
                      </a:lnTo>
                      <a:lnTo>
                        <a:pt x="837248" y="158115"/>
                      </a:lnTo>
                      <a:cubicBezTo>
                        <a:pt x="837248" y="165735"/>
                        <a:pt x="835343" y="171450"/>
                        <a:pt x="831533" y="175260"/>
                      </a:cubicBezTo>
                      <a:close/>
                      <a:moveTo>
                        <a:pt x="274320" y="45720"/>
                      </a:moveTo>
                      <a:lnTo>
                        <a:pt x="254318" y="45720"/>
                      </a:lnTo>
                      <a:lnTo>
                        <a:pt x="205740" y="172403"/>
                      </a:lnTo>
                      <a:lnTo>
                        <a:pt x="157163" y="45720"/>
                      </a:lnTo>
                      <a:lnTo>
                        <a:pt x="137160" y="45720"/>
                      </a:lnTo>
                      <a:lnTo>
                        <a:pt x="196215" y="198120"/>
                      </a:lnTo>
                      <a:lnTo>
                        <a:pt x="178118" y="243840"/>
                      </a:lnTo>
                      <a:lnTo>
                        <a:pt x="198120" y="243840"/>
                      </a:lnTo>
                      <a:close/>
                      <a:moveTo>
                        <a:pt x="403860" y="97155"/>
                      </a:moveTo>
                      <a:cubicBezTo>
                        <a:pt x="403860" y="95250"/>
                        <a:pt x="403860" y="75248"/>
                        <a:pt x="389572" y="61913"/>
                      </a:cubicBezTo>
                      <a:cubicBezTo>
                        <a:pt x="381000" y="53340"/>
                        <a:pt x="366712" y="45720"/>
                        <a:pt x="343853" y="45720"/>
                      </a:cubicBezTo>
                      <a:lnTo>
                        <a:pt x="341947" y="45720"/>
                      </a:lnTo>
                      <a:cubicBezTo>
                        <a:pt x="319088" y="45720"/>
                        <a:pt x="304800" y="53340"/>
                        <a:pt x="296228" y="61913"/>
                      </a:cubicBezTo>
                      <a:cubicBezTo>
                        <a:pt x="281940" y="75248"/>
                        <a:pt x="281940" y="95250"/>
                        <a:pt x="281940" y="97155"/>
                      </a:cubicBezTo>
                      <a:lnTo>
                        <a:pt x="281940" y="198120"/>
                      </a:lnTo>
                      <a:lnTo>
                        <a:pt x="300990" y="198120"/>
                      </a:lnTo>
                      <a:lnTo>
                        <a:pt x="300990" y="97155"/>
                      </a:lnTo>
                      <a:cubicBezTo>
                        <a:pt x="300990" y="90488"/>
                        <a:pt x="302895" y="80963"/>
                        <a:pt x="310515" y="74295"/>
                      </a:cubicBezTo>
                      <a:cubicBezTo>
                        <a:pt x="316230" y="68580"/>
                        <a:pt x="327660" y="63818"/>
                        <a:pt x="342900" y="63818"/>
                      </a:cubicBezTo>
                      <a:cubicBezTo>
                        <a:pt x="358140" y="63818"/>
                        <a:pt x="369570" y="68580"/>
                        <a:pt x="375285" y="74295"/>
                      </a:cubicBezTo>
                      <a:cubicBezTo>
                        <a:pt x="381953" y="80963"/>
                        <a:pt x="384810" y="90488"/>
                        <a:pt x="384810" y="97155"/>
                      </a:cubicBezTo>
                      <a:lnTo>
                        <a:pt x="384810" y="198120"/>
                      </a:lnTo>
                      <a:lnTo>
                        <a:pt x="403860" y="198120"/>
                      </a:lnTo>
                      <a:lnTo>
                        <a:pt x="403860" y="97155"/>
                      </a:lnTo>
                      <a:close/>
                      <a:moveTo>
                        <a:pt x="1097280" y="61913"/>
                      </a:moveTo>
                      <a:cubicBezTo>
                        <a:pt x="1088708" y="53340"/>
                        <a:pt x="1074420" y="45720"/>
                        <a:pt x="1051560" y="45720"/>
                      </a:cubicBezTo>
                      <a:lnTo>
                        <a:pt x="1049655" y="45720"/>
                      </a:lnTo>
                      <a:cubicBezTo>
                        <a:pt x="1026795" y="45720"/>
                        <a:pt x="1012508" y="53340"/>
                        <a:pt x="1003935" y="61913"/>
                      </a:cubicBezTo>
                      <a:cubicBezTo>
                        <a:pt x="989648" y="75248"/>
                        <a:pt x="989648" y="95250"/>
                        <a:pt x="989648" y="97155"/>
                      </a:cubicBezTo>
                      <a:lnTo>
                        <a:pt x="989648" y="145733"/>
                      </a:lnTo>
                      <a:cubicBezTo>
                        <a:pt x="989648" y="147638"/>
                        <a:pt x="989648" y="167640"/>
                        <a:pt x="1003935" y="180975"/>
                      </a:cubicBezTo>
                      <a:cubicBezTo>
                        <a:pt x="1012508" y="189548"/>
                        <a:pt x="1026795" y="197168"/>
                        <a:pt x="1049655" y="197168"/>
                      </a:cubicBezTo>
                      <a:lnTo>
                        <a:pt x="1094423" y="197168"/>
                      </a:lnTo>
                      <a:lnTo>
                        <a:pt x="1094423" y="180023"/>
                      </a:lnTo>
                      <a:lnTo>
                        <a:pt x="1050608" y="180023"/>
                      </a:lnTo>
                      <a:cubicBezTo>
                        <a:pt x="1035367" y="180023"/>
                        <a:pt x="1023937" y="175260"/>
                        <a:pt x="1018223" y="169545"/>
                      </a:cubicBezTo>
                      <a:cubicBezTo>
                        <a:pt x="1011555" y="162878"/>
                        <a:pt x="1008698" y="153353"/>
                        <a:pt x="1008698" y="146685"/>
                      </a:cubicBezTo>
                      <a:lnTo>
                        <a:pt x="1008698" y="128588"/>
                      </a:lnTo>
                      <a:lnTo>
                        <a:pt x="1111567" y="128588"/>
                      </a:lnTo>
                      <a:lnTo>
                        <a:pt x="1111567" y="97155"/>
                      </a:lnTo>
                      <a:cubicBezTo>
                        <a:pt x="1110615" y="95250"/>
                        <a:pt x="1110615" y="75248"/>
                        <a:pt x="1097280" y="61913"/>
                      </a:cubicBezTo>
                      <a:close/>
                      <a:moveTo>
                        <a:pt x="1008698" y="111443"/>
                      </a:moveTo>
                      <a:lnTo>
                        <a:pt x="1008698" y="96203"/>
                      </a:lnTo>
                      <a:cubicBezTo>
                        <a:pt x="1008698" y="89535"/>
                        <a:pt x="1010603" y="80010"/>
                        <a:pt x="1018223" y="73343"/>
                      </a:cubicBezTo>
                      <a:cubicBezTo>
                        <a:pt x="1023937" y="67628"/>
                        <a:pt x="1035367" y="62865"/>
                        <a:pt x="1050608" y="62865"/>
                      </a:cubicBezTo>
                      <a:cubicBezTo>
                        <a:pt x="1065848" y="62865"/>
                        <a:pt x="1077278" y="67628"/>
                        <a:pt x="1082992" y="73343"/>
                      </a:cubicBezTo>
                      <a:cubicBezTo>
                        <a:pt x="1089660" y="80010"/>
                        <a:pt x="1092517" y="89535"/>
                        <a:pt x="1092517" y="96203"/>
                      </a:cubicBezTo>
                      <a:lnTo>
                        <a:pt x="1092517" y="111443"/>
                      </a:lnTo>
                      <a:lnTo>
                        <a:pt x="1008698" y="111443"/>
                      </a:lnTo>
                      <a:close/>
                    </a:path>
                  </a:pathLst>
                </a:custGeom>
                <a:solidFill>
                  <a:srgbClr val="1A1A1A"/>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grpSp>
              <p:nvGrpSpPr>
                <p:cNvPr id="250" name="Graphic 5237">
                  <a:extLst>
                    <a:ext uri="{FF2B5EF4-FFF2-40B4-BE49-F238E27FC236}">
                      <a16:creationId xmlns:a16="http://schemas.microsoft.com/office/drawing/2014/main" id="{61AD6FAE-5ACE-D087-E079-7F4CB1D6D99B}"/>
                    </a:ext>
                  </a:extLst>
                </p:cNvPr>
                <p:cNvGrpSpPr/>
                <p:nvPr/>
              </p:nvGrpSpPr>
              <p:grpSpPr>
                <a:xfrm>
                  <a:off x="5402541" y="3307041"/>
                  <a:ext cx="239147" cy="243916"/>
                  <a:chOff x="5402541" y="3307041"/>
                  <a:chExt cx="239147" cy="243916"/>
                </a:xfrm>
              </p:grpSpPr>
              <p:sp>
                <p:nvSpPr>
                  <p:cNvPr id="251" name="Freeform: Shape 250">
                    <a:extLst>
                      <a:ext uri="{FF2B5EF4-FFF2-40B4-BE49-F238E27FC236}">
                        <a16:creationId xmlns:a16="http://schemas.microsoft.com/office/drawing/2014/main" id="{A3A2ACC8-A218-8881-566E-5970A2A517E5}"/>
                      </a:ext>
                    </a:extLst>
                  </p:cNvPr>
                  <p:cNvSpPr/>
                  <p:nvPr/>
                </p:nvSpPr>
                <p:spPr>
                  <a:xfrm>
                    <a:off x="5402580" y="3327585"/>
                    <a:ext cx="80973" cy="198569"/>
                  </a:xfrm>
                  <a:custGeom>
                    <a:avLst/>
                    <a:gdLst>
                      <a:gd name="connsiteX0" fmla="*/ 80963 w 80973"/>
                      <a:gd name="connsiteY0" fmla="*/ 450 h 198569"/>
                      <a:gd name="connsiteX1" fmla="*/ 72390 w 80973"/>
                      <a:gd name="connsiteY1" fmla="*/ 66172 h 198569"/>
                      <a:gd name="connsiteX2" fmla="*/ 70485 w 80973"/>
                      <a:gd name="connsiteY2" fmla="*/ 139515 h 198569"/>
                      <a:gd name="connsiteX3" fmla="*/ 8573 w 80973"/>
                      <a:gd name="connsiteY3" fmla="*/ 198570 h 198569"/>
                      <a:gd name="connsiteX4" fmla="*/ 1905 w 80973"/>
                      <a:gd name="connsiteY4" fmla="*/ 129037 h 198569"/>
                      <a:gd name="connsiteX5" fmla="*/ 0 w 80973"/>
                      <a:gd name="connsiteY5" fmla="*/ 73792 h 198569"/>
                      <a:gd name="connsiteX6" fmla="*/ 0 w 80973"/>
                      <a:gd name="connsiteY6" fmla="*/ 71887 h 198569"/>
                      <a:gd name="connsiteX7" fmla="*/ 8573 w 80973"/>
                      <a:gd name="connsiteY7" fmla="*/ 54742 h 198569"/>
                      <a:gd name="connsiteX8" fmla="*/ 80963 w 80973"/>
                      <a:gd name="connsiteY8" fmla="*/ 450 h 19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73" h="198569">
                        <a:moveTo>
                          <a:pt x="80963" y="450"/>
                        </a:moveTo>
                        <a:cubicBezTo>
                          <a:pt x="78105" y="16642"/>
                          <a:pt x="74295" y="41407"/>
                          <a:pt x="72390" y="66172"/>
                        </a:cubicBezTo>
                        <a:cubicBezTo>
                          <a:pt x="68580" y="109987"/>
                          <a:pt x="70485" y="139515"/>
                          <a:pt x="70485" y="139515"/>
                        </a:cubicBezTo>
                        <a:lnTo>
                          <a:pt x="8573" y="198570"/>
                        </a:lnTo>
                        <a:cubicBezTo>
                          <a:pt x="8573" y="198570"/>
                          <a:pt x="3810" y="166185"/>
                          <a:pt x="1905" y="129037"/>
                        </a:cubicBezTo>
                        <a:cubicBezTo>
                          <a:pt x="953" y="106177"/>
                          <a:pt x="0" y="86175"/>
                          <a:pt x="0" y="73792"/>
                        </a:cubicBezTo>
                        <a:lnTo>
                          <a:pt x="0" y="71887"/>
                        </a:lnTo>
                        <a:cubicBezTo>
                          <a:pt x="0" y="70935"/>
                          <a:pt x="953" y="63315"/>
                          <a:pt x="8573" y="54742"/>
                        </a:cubicBezTo>
                        <a:cubicBezTo>
                          <a:pt x="18098" y="45217"/>
                          <a:pt x="81915" y="-5265"/>
                          <a:pt x="80963" y="450"/>
                        </a:cubicBezTo>
                        <a:close/>
                      </a:path>
                    </a:pathLst>
                  </a:custGeom>
                  <a:solidFill>
                    <a:srgbClr val="149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52" name="Freeform: Shape 251">
                    <a:extLst>
                      <a:ext uri="{FF2B5EF4-FFF2-40B4-BE49-F238E27FC236}">
                        <a16:creationId xmlns:a16="http://schemas.microsoft.com/office/drawing/2014/main" id="{CB091ECF-CD22-F480-E7DD-E7560D647450}"/>
                      </a:ext>
                    </a:extLst>
                  </p:cNvPr>
                  <p:cNvSpPr/>
                  <p:nvPr/>
                </p:nvSpPr>
                <p:spPr>
                  <a:xfrm>
                    <a:off x="5402580" y="3327600"/>
                    <a:ext cx="80973" cy="74729"/>
                  </a:xfrm>
                  <a:custGeom>
                    <a:avLst/>
                    <a:gdLst>
                      <a:gd name="connsiteX0" fmla="*/ 80963 w 80973"/>
                      <a:gd name="connsiteY0" fmla="*/ 435 h 74729"/>
                      <a:gd name="connsiteX1" fmla="*/ 72390 w 80973"/>
                      <a:gd name="connsiteY1" fmla="*/ 66157 h 74729"/>
                      <a:gd name="connsiteX2" fmla="*/ 0 w 80973"/>
                      <a:gd name="connsiteY2" fmla="*/ 74730 h 74729"/>
                      <a:gd name="connsiteX3" fmla="*/ 9525 w 80973"/>
                      <a:gd name="connsiteY3" fmla="*/ 55680 h 74729"/>
                      <a:gd name="connsiteX4" fmla="*/ 80963 w 80973"/>
                      <a:gd name="connsiteY4" fmla="*/ 435 h 7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73" h="74729">
                        <a:moveTo>
                          <a:pt x="80963" y="435"/>
                        </a:moveTo>
                        <a:cubicBezTo>
                          <a:pt x="78105" y="16627"/>
                          <a:pt x="74295" y="41392"/>
                          <a:pt x="72390" y="66157"/>
                        </a:cubicBezTo>
                        <a:cubicBezTo>
                          <a:pt x="72390" y="66157"/>
                          <a:pt x="3810" y="57585"/>
                          <a:pt x="0" y="74730"/>
                        </a:cubicBezTo>
                        <a:cubicBezTo>
                          <a:pt x="0" y="73777"/>
                          <a:pt x="953" y="64252"/>
                          <a:pt x="9525" y="55680"/>
                        </a:cubicBezTo>
                        <a:cubicBezTo>
                          <a:pt x="18098" y="47107"/>
                          <a:pt x="81915" y="-5280"/>
                          <a:pt x="80963" y="435"/>
                        </a:cubicBezTo>
                        <a:close/>
                      </a:path>
                    </a:pathLst>
                  </a:custGeom>
                  <a:solidFill>
                    <a:srgbClr val="1284EA"/>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53" name="Freeform: Shape 252">
                    <a:extLst>
                      <a:ext uri="{FF2B5EF4-FFF2-40B4-BE49-F238E27FC236}">
                        <a16:creationId xmlns:a16="http://schemas.microsoft.com/office/drawing/2014/main" id="{AF0B3208-F1D7-09A0-275D-30A15CEDCCFF}"/>
                      </a:ext>
                    </a:extLst>
                  </p:cNvPr>
                  <p:cNvSpPr/>
                  <p:nvPr/>
                </p:nvSpPr>
                <p:spPr>
                  <a:xfrm>
                    <a:off x="5402541" y="3307041"/>
                    <a:ext cx="221970" cy="94335"/>
                  </a:xfrm>
                  <a:custGeom>
                    <a:avLst/>
                    <a:gdLst>
                      <a:gd name="connsiteX0" fmla="*/ 38 w 221970"/>
                      <a:gd name="connsiteY0" fmla="*/ 90526 h 94335"/>
                      <a:gd name="connsiteX1" fmla="*/ 38 w 221970"/>
                      <a:gd name="connsiteY1" fmla="*/ 94336 h 94335"/>
                      <a:gd name="connsiteX2" fmla="*/ 4801 w 221970"/>
                      <a:gd name="connsiteY2" fmla="*/ 85763 h 94335"/>
                      <a:gd name="connsiteX3" fmla="*/ 20993 w 221970"/>
                      <a:gd name="connsiteY3" fmla="*/ 78143 h 94335"/>
                      <a:gd name="connsiteX4" fmla="*/ 87668 w 221970"/>
                      <a:gd name="connsiteY4" fmla="*/ 72428 h 94335"/>
                      <a:gd name="connsiteX5" fmla="*/ 160058 w 221970"/>
                      <a:gd name="connsiteY5" fmla="*/ 74333 h 94335"/>
                      <a:gd name="connsiteX6" fmla="*/ 221971 w 221970"/>
                      <a:gd name="connsiteY6" fmla="*/ 15278 h 94335"/>
                      <a:gd name="connsiteX7" fmla="*/ 152438 w 221970"/>
                      <a:gd name="connsiteY7" fmla="*/ 4801 h 94335"/>
                      <a:gd name="connsiteX8" fmla="*/ 95288 w 221970"/>
                      <a:gd name="connsiteY8" fmla="*/ 38 h 94335"/>
                      <a:gd name="connsiteX9" fmla="*/ 78143 w 221970"/>
                      <a:gd name="connsiteY9" fmla="*/ 6706 h 94335"/>
                      <a:gd name="connsiteX10" fmla="*/ 6706 w 221970"/>
                      <a:gd name="connsiteY10" fmla="*/ 74333 h 94335"/>
                      <a:gd name="connsiteX11" fmla="*/ 38 w 221970"/>
                      <a:gd name="connsiteY11" fmla="*/ 90526 h 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70" h="94335">
                        <a:moveTo>
                          <a:pt x="38" y="90526"/>
                        </a:moveTo>
                        <a:lnTo>
                          <a:pt x="38" y="94336"/>
                        </a:lnTo>
                        <a:cubicBezTo>
                          <a:pt x="991" y="91478"/>
                          <a:pt x="1943" y="89573"/>
                          <a:pt x="4801" y="85763"/>
                        </a:cubicBezTo>
                        <a:cubicBezTo>
                          <a:pt x="9563" y="80048"/>
                          <a:pt x="17183" y="78143"/>
                          <a:pt x="20993" y="78143"/>
                        </a:cubicBezTo>
                        <a:cubicBezTo>
                          <a:pt x="38138" y="76238"/>
                          <a:pt x="61951" y="73381"/>
                          <a:pt x="87668" y="72428"/>
                        </a:cubicBezTo>
                        <a:cubicBezTo>
                          <a:pt x="130531" y="70523"/>
                          <a:pt x="160058" y="74333"/>
                          <a:pt x="160058" y="74333"/>
                        </a:cubicBezTo>
                        <a:lnTo>
                          <a:pt x="221971" y="15278"/>
                        </a:lnTo>
                        <a:cubicBezTo>
                          <a:pt x="221971" y="15278"/>
                          <a:pt x="189586" y="9563"/>
                          <a:pt x="152438" y="4801"/>
                        </a:cubicBezTo>
                        <a:cubicBezTo>
                          <a:pt x="128626" y="1943"/>
                          <a:pt x="106718" y="38"/>
                          <a:pt x="95288" y="38"/>
                        </a:cubicBezTo>
                        <a:cubicBezTo>
                          <a:pt x="94336" y="38"/>
                          <a:pt x="85763" y="-914"/>
                          <a:pt x="78143" y="6706"/>
                        </a:cubicBezTo>
                        <a:cubicBezTo>
                          <a:pt x="68618" y="15278"/>
                          <a:pt x="24803" y="57188"/>
                          <a:pt x="6706" y="74333"/>
                        </a:cubicBezTo>
                        <a:cubicBezTo>
                          <a:pt x="-914" y="81953"/>
                          <a:pt x="38" y="90526"/>
                          <a:pt x="38" y="90526"/>
                        </a:cubicBezTo>
                        <a:close/>
                      </a:path>
                    </a:pathLst>
                  </a:custGeom>
                  <a:solidFill>
                    <a:srgbClr val="B4DC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54" name="Freeform: Shape 253">
                    <a:extLst>
                      <a:ext uri="{FF2B5EF4-FFF2-40B4-BE49-F238E27FC236}">
                        <a16:creationId xmlns:a16="http://schemas.microsoft.com/office/drawing/2014/main" id="{F92ED342-CDEA-B7FD-2169-B1BFB62D9095}"/>
                      </a:ext>
                    </a:extLst>
                  </p:cNvPr>
                  <p:cNvSpPr/>
                  <p:nvPr/>
                </p:nvSpPr>
                <p:spPr>
                  <a:xfrm>
                    <a:off x="5420677" y="3472803"/>
                    <a:ext cx="201282" cy="78116"/>
                  </a:xfrm>
                  <a:custGeom>
                    <a:avLst/>
                    <a:gdLst>
                      <a:gd name="connsiteX0" fmla="*/ 200978 w 201282"/>
                      <a:gd name="connsiteY0" fmla="*/ 11 h 78116"/>
                      <a:gd name="connsiteX1" fmla="*/ 134303 w 201282"/>
                      <a:gd name="connsiteY1" fmla="*/ 5726 h 78116"/>
                      <a:gd name="connsiteX2" fmla="*/ 61913 w 201282"/>
                      <a:gd name="connsiteY2" fmla="*/ 3821 h 78116"/>
                      <a:gd name="connsiteX3" fmla="*/ 0 w 201282"/>
                      <a:gd name="connsiteY3" fmla="*/ 62876 h 78116"/>
                      <a:gd name="connsiteX4" fmla="*/ 69533 w 201282"/>
                      <a:gd name="connsiteY4" fmla="*/ 73354 h 78116"/>
                      <a:gd name="connsiteX5" fmla="*/ 123825 w 201282"/>
                      <a:gd name="connsiteY5" fmla="*/ 78116 h 78116"/>
                      <a:gd name="connsiteX6" fmla="*/ 126683 w 201282"/>
                      <a:gd name="connsiteY6" fmla="*/ 77164 h 78116"/>
                      <a:gd name="connsiteX7" fmla="*/ 143828 w 201282"/>
                      <a:gd name="connsiteY7" fmla="*/ 67639 h 78116"/>
                      <a:gd name="connsiteX8" fmla="*/ 200978 w 201282"/>
                      <a:gd name="connsiteY8" fmla="*/ 1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82" h="78116">
                        <a:moveTo>
                          <a:pt x="200978" y="11"/>
                        </a:moveTo>
                        <a:cubicBezTo>
                          <a:pt x="183833" y="1916"/>
                          <a:pt x="160020" y="4774"/>
                          <a:pt x="134303" y="5726"/>
                        </a:cubicBezTo>
                        <a:cubicBezTo>
                          <a:pt x="91440" y="7631"/>
                          <a:pt x="61913" y="3821"/>
                          <a:pt x="61913" y="3821"/>
                        </a:cubicBezTo>
                        <a:lnTo>
                          <a:pt x="0" y="62876"/>
                        </a:lnTo>
                        <a:cubicBezTo>
                          <a:pt x="0" y="62876"/>
                          <a:pt x="32385" y="69544"/>
                          <a:pt x="69533" y="73354"/>
                        </a:cubicBezTo>
                        <a:cubicBezTo>
                          <a:pt x="92393" y="76211"/>
                          <a:pt x="112395" y="77164"/>
                          <a:pt x="123825" y="78116"/>
                        </a:cubicBezTo>
                        <a:cubicBezTo>
                          <a:pt x="124778" y="78116"/>
                          <a:pt x="125730" y="77164"/>
                          <a:pt x="126683" y="77164"/>
                        </a:cubicBezTo>
                        <a:cubicBezTo>
                          <a:pt x="127635" y="77164"/>
                          <a:pt x="136208" y="75259"/>
                          <a:pt x="143828" y="67639"/>
                        </a:cubicBezTo>
                        <a:cubicBezTo>
                          <a:pt x="153353" y="59066"/>
                          <a:pt x="205740" y="-941"/>
                          <a:pt x="200978" y="11"/>
                        </a:cubicBezTo>
                        <a:close/>
                      </a:path>
                    </a:pathLst>
                  </a:custGeom>
                  <a:solidFill>
                    <a:srgbClr val="6F2DA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55" name="Freeform: Shape 254">
                    <a:extLst>
                      <a:ext uri="{FF2B5EF4-FFF2-40B4-BE49-F238E27FC236}">
                        <a16:creationId xmlns:a16="http://schemas.microsoft.com/office/drawing/2014/main" id="{2E923A63-7B5C-7847-A53A-E8F27F32F564}"/>
                      </a:ext>
                    </a:extLst>
                  </p:cNvPr>
                  <p:cNvSpPr/>
                  <p:nvPr/>
                </p:nvSpPr>
                <p:spPr>
                  <a:xfrm>
                    <a:off x="5543550" y="3472804"/>
                    <a:ext cx="78405" cy="77163"/>
                  </a:xfrm>
                  <a:custGeom>
                    <a:avLst/>
                    <a:gdLst>
                      <a:gd name="connsiteX0" fmla="*/ 78105 w 78405"/>
                      <a:gd name="connsiteY0" fmla="*/ 11 h 77163"/>
                      <a:gd name="connsiteX1" fmla="*/ 11430 w 78405"/>
                      <a:gd name="connsiteY1" fmla="*/ 5726 h 77163"/>
                      <a:gd name="connsiteX2" fmla="*/ 0 w 78405"/>
                      <a:gd name="connsiteY2" fmla="*/ 77163 h 77163"/>
                      <a:gd name="connsiteX3" fmla="*/ 20003 w 78405"/>
                      <a:gd name="connsiteY3" fmla="*/ 68591 h 77163"/>
                      <a:gd name="connsiteX4" fmla="*/ 78105 w 78405"/>
                      <a:gd name="connsiteY4" fmla="*/ 11 h 77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5" h="77163">
                        <a:moveTo>
                          <a:pt x="78105" y="11"/>
                        </a:moveTo>
                        <a:cubicBezTo>
                          <a:pt x="60960" y="1916"/>
                          <a:pt x="37147" y="4773"/>
                          <a:pt x="11430" y="5726"/>
                        </a:cubicBezTo>
                        <a:cubicBezTo>
                          <a:pt x="11430" y="5726"/>
                          <a:pt x="16193" y="74306"/>
                          <a:pt x="0" y="77163"/>
                        </a:cubicBezTo>
                        <a:cubicBezTo>
                          <a:pt x="953" y="77163"/>
                          <a:pt x="12382" y="76211"/>
                          <a:pt x="20003" y="68591"/>
                        </a:cubicBezTo>
                        <a:cubicBezTo>
                          <a:pt x="29528" y="60971"/>
                          <a:pt x="82868" y="-942"/>
                          <a:pt x="78105" y="11"/>
                        </a:cubicBezTo>
                        <a:close/>
                      </a:path>
                    </a:pathLst>
                  </a:custGeom>
                  <a:solidFill>
                    <a:srgbClr val="591F9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sp>
                <p:nvSpPr>
                  <p:cNvPr id="256" name="Freeform: Shape 255">
                    <a:extLst>
                      <a:ext uri="{FF2B5EF4-FFF2-40B4-BE49-F238E27FC236}">
                        <a16:creationId xmlns:a16="http://schemas.microsoft.com/office/drawing/2014/main" id="{CEA80262-28AF-F1C2-BC00-6F4EE1A895E8}"/>
                      </a:ext>
                    </a:extLst>
                  </p:cNvPr>
                  <p:cNvSpPr/>
                  <p:nvPr/>
                </p:nvSpPr>
                <p:spPr>
                  <a:xfrm>
                    <a:off x="5543550" y="3332797"/>
                    <a:ext cx="98138" cy="218160"/>
                  </a:xfrm>
                  <a:custGeom>
                    <a:avLst/>
                    <a:gdLst>
                      <a:gd name="connsiteX0" fmla="*/ 3810 w 98138"/>
                      <a:gd name="connsiteY0" fmla="*/ 218122 h 218160"/>
                      <a:gd name="connsiteX1" fmla="*/ 0 w 98138"/>
                      <a:gd name="connsiteY1" fmla="*/ 218122 h 218160"/>
                      <a:gd name="connsiteX2" fmla="*/ 8572 w 98138"/>
                      <a:gd name="connsiteY2" fmla="*/ 214313 h 218160"/>
                      <a:gd name="connsiteX3" fmla="*/ 18097 w 98138"/>
                      <a:gd name="connsiteY3" fmla="*/ 198120 h 218160"/>
                      <a:gd name="connsiteX4" fmla="*/ 26670 w 98138"/>
                      <a:gd name="connsiteY4" fmla="*/ 132397 h 218160"/>
                      <a:gd name="connsiteX5" fmla="*/ 27622 w 98138"/>
                      <a:gd name="connsiteY5" fmla="*/ 59055 h 218160"/>
                      <a:gd name="connsiteX6" fmla="*/ 89535 w 98138"/>
                      <a:gd name="connsiteY6" fmla="*/ 0 h 218160"/>
                      <a:gd name="connsiteX7" fmla="*/ 96203 w 98138"/>
                      <a:gd name="connsiteY7" fmla="*/ 69533 h 218160"/>
                      <a:gd name="connsiteX8" fmla="*/ 98107 w 98138"/>
                      <a:gd name="connsiteY8" fmla="*/ 126683 h 218160"/>
                      <a:gd name="connsiteX9" fmla="*/ 90488 w 98138"/>
                      <a:gd name="connsiteY9" fmla="*/ 143828 h 218160"/>
                      <a:gd name="connsiteX10" fmla="*/ 20003 w 98138"/>
                      <a:gd name="connsiteY10" fmla="*/ 211455 h 218160"/>
                      <a:gd name="connsiteX11" fmla="*/ 3810 w 98138"/>
                      <a:gd name="connsiteY11" fmla="*/ 218122 h 2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38" h="218160">
                        <a:moveTo>
                          <a:pt x="3810" y="218122"/>
                        </a:moveTo>
                        <a:lnTo>
                          <a:pt x="0" y="218122"/>
                        </a:lnTo>
                        <a:cubicBezTo>
                          <a:pt x="2858" y="217170"/>
                          <a:pt x="4763" y="216218"/>
                          <a:pt x="8572" y="214313"/>
                        </a:cubicBezTo>
                        <a:cubicBezTo>
                          <a:pt x="15240" y="209550"/>
                          <a:pt x="17145" y="200978"/>
                          <a:pt x="18097" y="198120"/>
                        </a:cubicBezTo>
                        <a:cubicBezTo>
                          <a:pt x="20955" y="181928"/>
                          <a:pt x="24765" y="157163"/>
                          <a:pt x="26670" y="132397"/>
                        </a:cubicBezTo>
                        <a:cubicBezTo>
                          <a:pt x="30480" y="88583"/>
                          <a:pt x="27622" y="59055"/>
                          <a:pt x="27622" y="59055"/>
                        </a:cubicBezTo>
                        <a:lnTo>
                          <a:pt x="89535" y="0"/>
                        </a:lnTo>
                        <a:cubicBezTo>
                          <a:pt x="89535" y="0"/>
                          <a:pt x="94298" y="32385"/>
                          <a:pt x="96203" y="69533"/>
                        </a:cubicBezTo>
                        <a:cubicBezTo>
                          <a:pt x="98107" y="93345"/>
                          <a:pt x="98107" y="115253"/>
                          <a:pt x="98107" y="126683"/>
                        </a:cubicBezTo>
                        <a:cubicBezTo>
                          <a:pt x="98107" y="127635"/>
                          <a:pt x="99060" y="136208"/>
                          <a:pt x="90488" y="143828"/>
                        </a:cubicBezTo>
                        <a:cubicBezTo>
                          <a:pt x="81915" y="152400"/>
                          <a:pt x="38100" y="194310"/>
                          <a:pt x="20003" y="211455"/>
                        </a:cubicBezTo>
                        <a:cubicBezTo>
                          <a:pt x="13335" y="219075"/>
                          <a:pt x="4763" y="218122"/>
                          <a:pt x="3810" y="218122"/>
                        </a:cubicBezTo>
                        <a:close/>
                      </a:path>
                    </a:pathLst>
                  </a:custGeom>
                  <a:solidFill>
                    <a:srgbClr val="73BE2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etropolis"/>
                      <a:ea typeface="+mn-ea"/>
                      <a:cs typeface="+mn-cs"/>
                    </a:endParaRPr>
                  </a:p>
                </p:txBody>
              </p:sp>
            </p:grpSp>
          </p:grpSp>
          <p:pic>
            <p:nvPicPr>
              <p:cNvPr id="242" name="Graphic 241">
                <a:extLst>
                  <a:ext uri="{FF2B5EF4-FFF2-40B4-BE49-F238E27FC236}">
                    <a16:creationId xmlns:a16="http://schemas.microsoft.com/office/drawing/2014/main" id="{2B9D154A-9E0C-D035-813C-FA0F1FB4399A}"/>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487169" y="1289395"/>
                <a:ext cx="959416" cy="479708"/>
              </a:xfrm>
              <a:prstGeom prst="rect">
                <a:avLst/>
              </a:prstGeom>
            </p:spPr>
          </p:pic>
          <p:pic>
            <p:nvPicPr>
              <p:cNvPr id="243" name="Graphic 242">
                <a:extLst>
                  <a:ext uri="{FF2B5EF4-FFF2-40B4-BE49-F238E27FC236}">
                    <a16:creationId xmlns:a16="http://schemas.microsoft.com/office/drawing/2014/main" id="{35A03680-3F32-D7EC-91A4-C076E1BC1450}"/>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3568583" y="1433886"/>
                <a:ext cx="646091" cy="190726"/>
              </a:xfrm>
              <a:prstGeom prst="rect">
                <a:avLst/>
              </a:prstGeom>
            </p:spPr>
          </p:pic>
          <p:grpSp>
            <p:nvGrpSpPr>
              <p:cNvPr id="244" name="Group 243">
                <a:extLst>
                  <a:ext uri="{FF2B5EF4-FFF2-40B4-BE49-F238E27FC236}">
                    <a16:creationId xmlns:a16="http://schemas.microsoft.com/office/drawing/2014/main" id="{FEA0E97A-D43B-0857-AA17-69AEF22844DC}"/>
                  </a:ext>
                </a:extLst>
              </p:cNvPr>
              <p:cNvGrpSpPr/>
              <p:nvPr/>
            </p:nvGrpSpPr>
            <p:grpSpPr>
              <a:xfrm>
                <a:off x="2929005" y="1381397"/>
                <a:ext cx="367083" cy="295705"/>
                <a:chOff x="2929005" y="1381397"/>
                <a:chExt cx="367083" cy="295705"/>
              </a:xfrm>
            </p:grpSpPr>
            <p:grpSp>
              <p:nvGrpSpPr>
                <p:cNvPr id="245" name="Group 244">
                  <a:extLst>
                    <a:ext uri="{FF2B5EF4-FFF2-40B4-BE49-F238E27FC236}">
                      <a16:creationId xmlns:a16="http://schemas.microsoft.com/office/drawing/2014/main" id="{588E21A4-C827-1996-6F6F-B59EA56F995E}"/>
                    </a:ext>
                  </a:extLst>
                </p:cNvPr>
                <p:cNvGrpSpPr/>
                <p:nvPr/>
              </p:nvGrpSpPr>
              <p:grpSpPr>
                <a:xfrm>
                  <a:off x="2929005" y="1381397"/>
                  <a:ext cx="367083" cy="295705"/>
                  <a:chOff x="4779999" y="1643116"/>
                  <a:chExt cx="304490" cy="245283"/>
                </a:xfrm>
              </p:grpSpPr>
              <p:pic>
                <p:nvPicPr>
                  <p:cNvPr id="247" name="Picture 246" descr="Icon&#10;&#10;Description automatically generated">
                    <a:extLst>
                      <a:ext uri="{FF2B5EF4-FFF2-40B4-BE49-F238E27FC236}">
                        <a16:creationId xmlns:a16="http://schemas.microsoft.com/office/drawing/2014/main" id="{0BCDAB1D-44CE-3EA2-D1FC-F557FD283EE5}"/>
                      </a:ext>
                    </a:extLst>
                  </p:cNvPr>
                  <p:cNvPicPr>
                    <a:picLocks noChangeAspect="1"/>
                  </p:cNvPicPr>
                  <p:nvPr/>
                </p:nvPicPr>
                <p:blipFill>
                  <a:blip r:embed="rId76">
                    <a:extLst>
                      <a:ext uri="{28A0092B-C50C-407E-A947-70E740481C1C}">
                        <a14:useLocalDpi xmlns:a14="http://schemas.microsoft.com/office/drawing/2010/main" val="0"/>
                      </a:ext>
                    </a:extLst>
                  </a:blip>
                  <a:srcRect/>
                  <a:stretch>
                    <a:fillRect/>
                  </a:stretch>
                </p:blipFill>
                <p:spPr>
                  <a:xfrm>
                    <a:off x="4779999" y="1643116"/>
                    <a:ext cx="304490" cy="245283"/>
                  </a:xfrm>
                  <a:custGeom>
                    <a:avLst/>
                    <a:gdLst>
                      <a:gd name="connsiteX0" fmla="*/ 148046 w 304490"/>
                      <a:gd name="connsiteY0" fmla="*/ 48304 h 245283"/>
                      <a:gd name="connsiteX1" fmla="*/ 76854 w 304490"/>
                      <a:gd name="connsiteY1" fmla="*/ 119496 h 245283"/>
                      <a:gd name="connsiteX2" fmla="*/ 148046 w 304490"/>
                      <a:gd name="connsiteY2" fmla="*/ 190688 h 245283"/>
                      <a:gd name="connsiteX3" fmla="*/ 219238 w 304490"/>
                      <a:gd name="connsiteY3" fmla="*/ 119496 h 245283"/>
                      <a:gd name="connsiteX4" fmla="*/ 148046 w 304490"/>
                      <a:gd name="connsiteY4" fmla="*/ 48304 h 245283"/>
                      <a:gd name="connsiteX5" fmla="*/ 0 w 304490"/>
                      <a:gd name="connsiteY5" fmla="*/ 0 h 245283"/>
                      <a:gd name="connsiteX6" fmla="*/ 304490 w 304490"/>
                      <a:gd name="connsiteY6" fmla="*/ 0 h 245283"/>
                      <a:gd name="connsiteX7" fmla="*/ 304490 w 304490"/>
                      <a:gd name="connsiteY7" fmla="*/ 245283 h 245283"/>
                      <a:gd name="connsiteX8" fmla="*/ 0 w 304490"/>
                      <a:gd name="connsiteY8" fmla="*/ 245283 h 24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0" h="245283">
                        <a:moveTo>
                          <a:pt x="148046" y="48304"/>
                        </a:moveTo>
                        <a:cubicBezTo>
                          <a:pt x="108728" y="48304"/>
                          <a:pt x="76854" y="80178"/>
                          <a:pt x="76854" y="119496"/>
                        </a:cubicBezTo>
                        <a:cubicBezTo>
                          <a:pt x="76854" y="158814"/>
                          <a:pt x="108728" y="190688"/>
                          <a:pt x="148046" y="190688"/>
                        </a:cubicBezTo>
                        <a:cubicBezTo>
                          <a:pt x="187364" y="190688"/>
                          <a:pt x="219238" y="158814"/>
                          <a:pt x="219238" y="119496"/>
                        </a:cubicBezTo>
                        <a:cubicBezTo>
                          <a:pt x="219238" y="80178"/>
                          <a:pt x="187364" y="48304"/>
                          <a:pt x="148046" y="48304"/>
                        </a:cubicBezTo>
                        <a:close/>
                        <a:moveTo>
                          <a:pt x="0" y="0"/>
                        </a:moveTo>
                        <a:lnTo>
                          <a:pt x="304490" y="0"/>
                        </a:lnTo>
                        <a:lnTo>
                          <a:pt x="304490" y="245283"/>
                        </a:lnTo>
                        <a:lnTo>
                          <a:pt x="0" y="245283"/>
                        </a:lnTo>
                        <a:close/>
                      </a:path>
                    </a:pathLst>
                  </a:custGeom>
                </p:spPr>
              </p:pic>
              <p:pic>
                <p:nvPicPr>
                  <p:cNvPr id="248" name="Picture 247" descr="Icon&#10;&#10;Description automatically generated">
                    <a:extLst>
                      <a:ext uri="{FF2B5EF4-FFF2-40B4-BE49-F238E27FC236}">
                        <a16:creationId xmlns:a16="http://schemas.microsoft.com/office/drawing/2014/main" id="{297D90ED-4E5B-4D78-36FF-74B60C1A47A2}"/>
                      </a:ext>
                    </a:extLst>
                  </p:cNvPr>
                  <p:cNvPicPr>
                    <a:picLocks noChangeAspect="1"/>
                  </p:cNvPicPr>
                  <p:nvPr/>
                </p:nvPicPr>
                <p:blipFill>
                  <a:blip r:embed="rId77">
                    <a:extLst>
                      <a:ext uri="{BEBA8EAE-BF5A-486C-A8C5-ECC9F3942E4B}">
                        <a14:imgProps xmlns:a14="http://schemas.microsoft.com/office/drawing/2010/main">
                          <a14:imgLayer r:embed="rId78">
                            <a14:imgEffect>
                              <a14:brightnessContrast bright="100000" contrast="100000"/>
                            </a14:imgEffect>
                          </a14:imgLayer>
                        </a14:imgProps>
                      </a:ext>
                      <a:ext uri="{28A0092B-C50C-407E-A947-70E740481C1C}">
                        <a14:useLocalDpi xmlns:a14="http://schemas.microsoft.com/office/drawing/2010/main" val="0"/>
                      </a:ext>
                    </a:extLst>
                  </a:blip>
                  <a:srcRect l="24477" t="20487" r="28761" b="21464"/>
                  <a:stretch>
                    <a:fillRect/>
                  </a:stretch>
                </p:blipFill>
                <p:spPr>
                  <a:xfrm>
                    <a:off x="4856738" y="1692408"/>
                    <a:ext cx="142384" cy="142384"/>
                  </a:xfrm>
                  <a:custGeom>
                    <a:avLst/>
                    <a:gdLst>
                      <a:gd name="connsiteX0" fmla="*/ 71192 w 142384"/>
                      <a:gd name="connsiteY0" fmla="*/ 0 h 142384"/>
                      <a:gd name="connsiteX1" fmla="*/ 142384 w 142384"/>
                      <a:gd name="connsiteY1" fmla="*/ 71192 h 142384"/>
                      <a:gd name="connsiteX2" fmla="*/ 71192 w 142384"/>
                      <a:gd name="connsiteY2" fmla="*/ 142384 h 142384"/>
                      <a:gd name="connsiteX3" fmla="*/ 0 w 142384"/>
                      <a:gd name="connsiteY3" fmla="*/ 71192 h 142384"/>
                      <a:gd name="connsiteX4" fmla="*/ 71192 w 142384"/>
                      <a:gd name="connsiteY4" fmla="*/ 0 h 14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4" h="142384">
                        <a:moveTo>
                          <a:pt x="71192" y="0"/>
                        </a:moveTo>
                        <a:cubicBezTo>
                          <a:pt x="110510" y="0"/>
                          <a:pt x="142384" y="31874"/>
                          <a:pt x="142384" y="71192"/>
                        </a:cubicBezTo>
                        <a:cubicBezTo>
                          <a:pt x="142384" y="110510"/>
                          <a:pt x="110510" y="142384"/>
                          <a:pt x="71192" y="142384"/>
                        </a:cubicBezTo>
                        <a:cubicBezTo>
                          <a:pt x="31874" y="142384"/>
                          <a:pt x="0" y="110510"/>
                          <a:pt x="0" y="71192"/>
                        </a:cubicBezTo>
                        <a:cubicBezTo>
                          <a:pt x="0" y="31874"/>
                          <a:pt x="31874" y="0"/>
                          <a:pt x="71192" y="0"/>
                        </a:cubicBezTo>
                        <a:close/>
                      </a:path>
                    </a:pathLst>
                  </a:custGeom>
                </p:spPr>
              </p:pic>
            </p:grpSp>
            <p:pic>
              <p:nvPicPr>
                <p:cNvPr id="246" name="Picture 8">
                  <a:extLst>
                    <a:ext uri="{FF2B5EF4-FFF2-40B4-BE49-F238E27FC236}">
                      <a16:creationId xmlns:a16="http://schemas.microsoft.com/office/drawing/2014/main" id="{ECD93F9F-DA04-A7A3-5864-8071E2E002B6}"/>
                    </a:ext>
                  </a:extLst>
                </p:cNvPr>
                <p:cNvPicPr>
                  <a:picLocks noChangeAspect="1" noChangeArrowheads="1"/>
                </p:cNvPicPr>
                <p:nvPr/>
              </p:nvPicPr>
              <p:blipFill rotWithShape="1">
                <a:blip r:embed="rId79">
                  <a:extLst>
                    <a:ext uri="{28A0092B-C50C-407E-A947-70E740481C1C}">
                      <a14:useLocalDpi xmlns:a14="http://schemas.microsoft.com/office/drawing/2010/main" val="0"/>
                    </a:ext>
                  </a:extLst>
                </a:blip>
                <a:srcRect l="28042" t="28779" r="30622" b="31794"/>
                <a:stretch/>
              </p:blipFill>
              <p:spPr bwMode="auto">
                <a:xfrm>
                  <a:off x="3028250" y="1469643"/>
                  <a:ext cx="147117" cy="114009"/>
                </a:xfrm>
                <a:prstGeom prst="rect">
                  <a:avLst/>
                </a:prstGeom>
                <a:noFill/>
                <a:extLst>
                  <a:ext uri="{909E8E84-426E-40DD-AFC4-6F175D3DCCD1}">
                    <a14:hiddenFill xmlns:a14="http://schemas.microsoft.com/office/drawing/2010/main">
                      <a:solidFill>
                        <a:srgbClr val="FFFFFF"/>
                      </a:solidFill>
                    </a14:hiddenFill>
                  </a:ext>
                </a:extLst>
              </p:spPr>
            </p:pic>
          </p:grpSp>
        </p:grpSp>
      </p:grpSp>
      <p:cxnSp>
        <p:nvCxnSpPr>
          <p:cNvPr id="271" name="Straight Arrow Connector 270">
            <a:extLst>
              <a:ext uri="{FF2B5EF4-FFF2-40B4-BE49-F238E27FC236}">
                <a16:creationId xmlns:a16="http://schemas.microsoft.com/office/drawing/2014/main" id="{E0673071-5112-3E48-65BA-E6946FF7D6DD}"/>
              </a:ext>
              <a:ext uri="{C183D7F6-B498-43B3-948B-1728B52AA6E4}">
                <adec:decorative xmlns:adec="http://schemas.microsoft.com/office/drawing/2017/decorative" val="1"/>
              </a:ext>
            </a:extLst>
          </p:cNvPr>
          <p:cNvCxnSpPr>
            <a:cxnSpLocks/>
          </p:cNvCxnSpPr>
          <p:nvPr/>
        </p:nvCxnSpPr>
        <p:spPr>
          <a:xfrm flipV="1">
            <a:off x="1620080" y="1927913"/>
            <a:ext cx="0" cy="257754"/>
          </a:xfrm>
          <a:prstGeom prst="straightConnector1">
            <a:avLst/>
          </a:prstGeom>
          <a:noFill/>
          <a:ln w="25400" cap="flat" cmpd="sng" algn="ctr">
            <a:solidFill>
              <a:schemeClr val="accent2"/>
            </a:solidFill>
            <a:prstDash val="solid"/>
            <a:headEnd type="none" w="lg" len="med"/>
            <a:tailEnd type="triangle" w="lg" len="med"/>
          </a:ln>
          <a:effectLst/>
        </p:spPr>
      </p:cxnSp>
      <p:cxnSp>
        <p:nvCxnSpPr>
          <p:cNvPr id="272" name="Straight Arrow Connector 271">
            <a:extLst>
              <a:ext uri="{FF2B5EF4-FFF2-40B4-BE49-F238E27FC236}">
                <a16:creationId xmlns:a16="http://schemas.microsoft.com/office/drawing/2014/main" id="{A3C53FCB-4184-BE9C-9365-06F48B8176A3}"/>
              </a:ext>
              <a:ext uri="{C183D7F6-B498-43B3-948B-1728B52AA6E4}">
                <adec:decorative xmlns:adec="http://schemas.microsoft.com/office/drawing/2017/decorative" val="1"/>
              </a:ext>
            </a:extLst>
          </p:cNvPr>
          <p:cNvCxnSpPr>
            <a:cxnSpLocks/>
          </p:cNvCxnSpPr>
          <p:nvPr/>
        </p:nvCxnSpPr>
        <p:spPr>
          <a:xfrm flipV="1">
            <a:off x="6944535" y="1927913"/>
            <a:ext cx="0" cy="257754"/>
          </a:xfrm>
          <a:prstGeom prst="straightConnector1">
            <a:avLst/>
          </a:prstGeom>
          <a:noFill/>
          <a:ln w="25400" cap="flat" cmpd="sng" algn="ctr">
            <a:solidFill>
              <a:schemeClr val="accent2"/>
            </a:solidFill>
            <a:prstDash val="solid"/>
            <a:headEnd type="none" w="lg" len="med"/>
            <a:tailEnd type="triangle" w="lg" len="med"/>
          </a:ln>
          <a:effectLst/>
        </p:spPr>
      </p:cxnSp>
      <p:cxnSp>
        <p:nvCxnSpPr>
          <p:cNvPr id="273" name="Straight Arrow Connector 272">
            <a:extLst>
              <a:ext uri="{FF2B5EF4-FFF2-40B4-BE49-F238E27FC236}">
                <a16:creationId xmlns:a16="http://schemas.microsoft.com/office/drawing/2014/main" id="{C461A673-5BA2-3B9B-AA78-E2642933DD34}"/>
              </a:ext>
              <a:ext uri="{C183D7F6-B498-43B3-948B-1728B52AA6E4}">
                <adec:decorative xmlns:adec="http://schemas.microsoft.com/office/drawing/2017/decorative" val="1"/>
              </a:ext>
            </a:extLst>
          </p:cNvPr>
          <p:cNvCxnSpPr>
            <a:cxnSpLocks/>
          </p:cNvCxnSpPr>
          <p:nvPr/>
        </p:nvCxnSpPr>
        <p:spPr>
          <a:xfrm flipV="1">
            <a:off x="9941442" y="1927913"/>
            <a:ext cx="0" cy="257754"/>
          </a:xfrm>
          <a:prstGeom prst="straightConnector1">
            <a:avLst/>
          </a:prstGeom>
          <a:noFill/>
          <a:ln w="25400" cap="flat" cmpd="sng" algn="ctr">
            <a:solidFill>
              <a:schemeClr val="accent2"/>
            </a:solidFill>
            <a:prstDash val="solid"/>
            <a:headEnd type="none" w="lg" len="med"/>
            <a:tailEnd type="triangle" w="lg" len="med"/>
          </a:ln>
          <a:effectLst/>
        </p:spPr>
      </p:cxnSp>
      <p:grpSp>
        <p:nvGrpSpPr>
          <p:cNvPr id="274" name="Group 273">
            <a:extLst>
              <a:ext uri="{FF2B5EF4-FFF2-40B4-BE49-F238E27FC236}">
                <a16:creationId xmlns:a16="http://schemas.microsoft.com/office/drawing/2014/main" id="{857F4871-07B3-1AF8-CB8A-59EF07E41B62}"/>
              </a:ext>
            </a:extLst>
          </p:cNvPr>
          <p:cNvGrpSpPr/>
          <p:nvPr/>
        </p:nvGrpSpPr>
        <p:grpSpPr>
          <a:xfrm>
            <a:off x="2664289" y="3094204"/>
            <a:ext cx="7290837" cy="391030"/>
            <a:chOff x="2581352" y="3307450"/>
            <a:chExt cx="7290837" cy="391030"/>
          </a:xfrm>
        </p:grpSpPr>
        <p:grpSp>
          <p:nvGrpSpPr>
            <p:cNvPr id="275" name="Group 274">
              <a:extLst>
                <a:ext uri="{FF2B5EF4-FFF2-40B4-BE49-F238E27FC236}">
                  <a16:creationId xmlns:a16="http://schemas.microsoft.com/office/drawing/2014/main" id="{4394B099-719A-7829-6879-4D4C20D1712F}"/>
                </a:ext>
              </a:extLst>
            </p:cNvPr>
            <p:cNvGrpSpPr/>
            <p:nvPr/>
          </p:nvGrpSpPr>
          <p:grpSpPr>
            <a:xfrm>
              <a:off x="7897950" y="3352783"/>
              <a:ext cx="1974239" cy="300364"/>
              <a:chOff x="8926835" y="6415211"/>
              <a:chExt cx="787904" cy="119873"/>
            </a:xfrm>
          </p:grpSpPr>
          <p:sp>
            <p:nvSpPr>
              <p:cNvPr id="288" name="Google Shape;165;p17">
                <a:extLst>
                  <a:ext uri="{FF2B5EF4-FFF2-40B4-BE49-F238E27FC236}">
                    <a16:creationId xmlns:a16="http://schemas.microsoft.com/office/drawing/2014/main" id="{A5590D20-3A71-DD5C-632B-4F40592DC065}"/>
                  </a:ext>
                </a:extLst>
              </p:cNvPr>
              <p:cNvSpPr/>
              <p:nvPr/>
            </p:nvSpPr>
            <p:spPr>
              <a:xfrm>
                <a:off x="9230078" y="6417648"/>
                <a:ext cx="166429" cy="116332"/>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89" name="Google Shape;166;p17">
                <a:extLst>
                  <a:ext uri="{FF2B5EF4-FFF2-40B4-BE49-F238E27FC236}">
                    <a16:creationId xmlns:a16="http://schemas.microsoft.com/office/drawing/2014/main" id="{DC6BB2D2-12E7-E207-C0E3-E0DAEBB8B29B}"/>
                  </a:ext>
                </a:extLst>
              </p:cNvPr>
              <p:cNvSpPr/>
              <p:nvPr/>
            </p:nvSpPr>
            <p:spPr>
              <a:xfrm>
                <a:off x="9516618" y="6417444"/>
                <a:ext cx="64916" cy="116829"/>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90" name="Google Shape;167;p17">
                <a:extLst>
                  <a:ext uri="{FF2B5EF4-FFF2-40B4-BE49-F238E27FC236}">
                    <a16:creationId xmlns:a16="http://schemas.microsoft.com/office/drawing/2014/main" id="{D5F88CB0-25E2-6E7F-1251-AC4C53D7D228}"/>
                  </a:ext>
                </a:extLst>
              </p:cNvPr>
              <p:cNvSpPr/>
              <p:nvPr/>
            </p:nvSpPr>
            <p:spPr>
              <a:xfrm>
                <a:off x="9580113" y="6417355"/>
                <a:ext cx="105246" cy="117550"/>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91" name="Google Shape;168;p17">
                <a:extLst>
                  <a:ext uri="{FF2B5EF4-FFF2-40B4-BE49-F238E27FC236}">
                    <a16:creationId xmlns:a16="http://schemas.microsoft.com/office/drawing/2014/main" id="{CFC8DE19-7283-D11E-C2B2-0E7CC7DD4FC9}"/>
                  </a:ext>
                </a:extLst>
              </p:cNvPr>
              <p:cNvSpPr/>
              <p:nvPr/>
            </p:nvSpPr>
            <p:spPr>
              <a:xfrm>
                <a:off x="9396789" y="6417580"/>
                <a:ext cx="99720" cy="117426"/>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92" name="Google Shape;169;p17">
                <a:extLst>
                  <a:ext uri="{FF2B5EF4-FFF2-40B4-BE49-F238E27FC236}">
                    <a16:creationId xmlns:a16="http://schemas.microsoft.com/office/drawing/2014/main" id="{F27A7690-3DA9-7ACA-F35B-895FCD3C52DC}"/>
                  </a:ext>
                </a:extLst>
              </p:cNvPr>
              <p:cNvSpPr/>
              <p:nvPr/>
            </p:nvSpPr>
            <p:spPr>
              <a:xfrm>
                <a:off x="8926835" y="6415211"/>
                <a:ext cx="295912" cy="119873"/>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93" name="Google Shape;170;p17">
                <a:extLst>
                  <a:ext uri="{FF2B5EF4-FFF2-40B4-BE49-F238E27FC236}">
                    <a16:creationId xmlns:a16="http://schemas.microsoft.com/office/drawing/2014/main" id="{93213821-10B9-86D7-EC7C-22C694ECC00C}"/>
                  </a:ext>
                </a:extLst>
              </p:cNvPr>
              <p:cNvSpPr/>
              <p:nvPr/>
            </p:nvSpPr>
            <p:spPr>
              <a:xfrm>
                <a:off x="9686657" y="6417557"/>
                <a:ext cx="28082" cy="28082"/>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94" name="Google Shape;171;p17">
                <a:extLst>
                  <a:ext uri="{FF2B5EF4-FFF2-40B4-BE49-F238E27FC236}">
                    <a16:creationId xmlns:a16="http://schemas.microsoft.com/office/drawing/2014/main" id="{79BC19F6-9C91-6D08-01BF-A794B0636C83}"/>
                  </a:ext>
                </a:extLst>
              </p:cNvPr>
              <p:cNvSpPr/>
              <p:nvPr/>
            </p:nvSpPr>
            <p:spPr>
              <a:xfrm>
                <a:off x="9695206" y="6424381"/>
                <a:ext cx="11582" cy="1381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grpSp>
        <p:grpSp>
          <p:nvGrpSpPr>
            <p:cNvPr id="276" name="Group 275">
              <a:extLst>
                <a:ext uri="{FF2B5EF4-FFF2-40B4-BE49-F238E27FC236}">
                  <a16:creationId xmlns:a16="http://schemas.microsoft.com/office/drawing/2014/main" id="{ADA0176A-0954-D47B-682A-50E5BE6BB9C9}"/>
                </a:ext>
              </a:extLst>
            </p:cNvPr>
            <p:cNvGrpSpPr/>
            <p:nvPr/>
          </p:nvGrpSpPr>
          <p:grpSpPr>
            <a:xfrm>
              <a:off x="2581352" y="3307450"/>
              <a:ext cx="1834710" cy="391030"/>
              <a:chOff x="9929032" y="6375400"/>
              <a:chExt cx="934293" cy="199125"/>
            </a:xfrm>
          </p:grpSpPr>
          <p:sp>
            <p:nvSpPr>
              <p:cNvPr id="281" name="Google Shape;164;p17">
                <a:extLst>
                  <a:ext uri="{FF2B5EF4-FFF2-40B4-BE49-F238E27FC236}">
                    <a16:creationId xmlns:a16="http://schemas.microsoft.com/office/drawing/2014/main" id="{AA2AEF41-43F8-EE79-B7C6-EB8B987F974E}"/>
                  </a:ext>
                </a:extLst>
              </p:cNvPr>
              <p:cNvSpPr/>
              <p:nvPr/>
            </p:nvSpPr>
            <p:spPr>
              <a:xfrm>
                <a:off x="10186397" y="6402952"/>
                <a:ext cx="676928" cy="134749"/>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82" name="Google Shape;173;p17">
                <a:extLst>
                  <a:ext uri="{FF2B5EF4-FFF2-40B4-BE49-F238E27FC236}">
                    <a16:creationId xmlns:a16="http://schemas.microsoft.com/office/drawing/2014/main" id="{21A3F8A8-B306-C926-078D-87C798019530}"/>
                  </a:ext>
                </a:extLst>
              </p:cNvPr>
              <p:cNvSpPr/>
              <p:nvPr/>
            </p:nvSpPr>
            <p:spPr>
              <a:xfrm>
                <a:off x="9929032" y="6375400"/>
                <a:ext cx="91972" cy="91871"/>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85" name="Google Shape;174;p17">
                <a:extLst>
                  <a:ext uri="{FF2B5EF4-FFF2-40B4-BE49-F238E27FC236}">
                    <a16:creationId xmlns:a16="http://schemas.microsoft.com/office/drawing/2014/main" id="{4EFDDC70-3D3A-3618-0209-634A1EF91C23}"/>
                  </a:ext>
                </a:extLst>
              </p:cNvPr>
              <p:cNvSpPr/>
              <p:nvPr/>
            </p:nvSpPr>
            <p:spPr>
              <a:xfrm>
                <a:off x="10036286" y="6375400"/>
                <a:ext cx="91871" cy="91871"/>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86" name="Google Shape;175;p17">
                <a:extLst>
                  <a:ext uri="{FF2B5EF4-FFF2-40B4-BE49-F238E27FC236}">
                    <a16:creationId xmlns:a16="http://schemas.microsoft.com/office/drawing/2014/main" id="{7662867D-9418-B64A-F747-00FFCFAFF81F}"/>
                  </a:ext>
                </a:extLst>
              </p:cNvPr>
              <p:cNvSpPr/>
              <p:nvPr/>
            </p:nvSpPr>
            <p:spPr>
              <a:xfrm>
                <a:off x="9929032" y="6482654"/>
                <a:ext cx="91972" cy="91871"/>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87" name="Google Shape;176;p17">
                <a:extLst>
                  <a:ext uri="{FF2B5EF4-FFF2-40B4-BE49-F238E27FC236}">
                    <a16:creationId xmlns:a16="http://schemas.microsoft.com/office/drawing/2014/main" id="{57BD8E75-9B81-8F27-7C2A-674276909249}"/>
                  </a:ext>
                </a:extLst>
              </p:cNvPr>
              <p:cNvSpPr/>
              <p:nvPr/>
            </p:nvSpPr>
            <p:spPr>
              <a:xfrm>
                <a:off x="10036286" y="6482654"/>
                <a:ext cx="91871" cy="91871"/>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grpSp>
      </p:grpSp>
      <p:sp>
        <p:nvSpPr>
          <p:cNvPr id="296" name="Slide Number Placeholder 295">
            <a:extLst>
              <a:ext uri="{FF2B5EF4-FFF2-40B4-BE49-F238E27FC236}">
                <a16:creationId xmlns:a16="http://schemas.microsoft.com/office/drawing/2014/main" id="{CCEA41BA-72E0-9CE1-7CCC-BA524D45C3E4}"/>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rgbClr val="3F3F3F"/>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3F3F3F"/>
              </a:solidFill>
              <a:effectLst/>
              <a:uLnTx/>
              <a:uFillTx/>
              <a:latin typeface="Metropolis Light"/>
              <a:ea typeface="+mn-ea"/>
              <a:cs typeface="+mn-cs"/>
            </a:endParaRPr>
          </a:p>
        </p:txBody>
      </p:sp>
      <p:sp>
        <p:nvSpPr>
          <p:cNvPr id="2" name="Footer Placeholder 1">
            <a:extLst>
              <a:ext uri="{FF2B5EF4-FFF2-40B4-BE49-F238E27FC236}">
                <a16:creationId xmlns:a16="http://schemas.microsoft.com/office/drawing/2014/main" id="{D911677B-303C-605A-79C5-5A4E001041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120485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C2124A8-B2F2-300A-6677-9E70D27BBED9}"/>
              </a:ext>
            </a:extLst>
          </p:cNvPr>
          <p:cNvSpPr/>
          <p:nvPr/>
        </p:nvSpPr>
        <p:spPr>
          <a:xfrm flipH="1">
            <a:off x="1589" y="2493993"/>
            <a:ext cx="12188823" cy="54864"/>
          </a:xfrm>
          <a:prstGeom prst="rect">
            <a:avLst/>
          </a:prstGeom>
          <a:gradFill>
            <a:gsLst>
              <a:gs pos="0">
                <a:schemeClr val="accent5"/>
              </a:gs>
              <a:gs pos="100000">
                <a:schemeClr val="accent4"/>
              </a:gs>
              <a:gs pos="5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3" name="Title 2">
            <a:extLst>
              <a:ext uri="{FF2B5EF4-FFF2-40B4-BE49-F238E27FC236}">
                <a16:creationId xmlns:a16="http://schemas.microsoft.com/office/drawing/2014/main" id="{B935B27E-346E-DDAA-9B35-7AF1A6C39E83}"/>
              </a:ext>
            </a:extLst>
          </p:cNvPr>
          <p:cNvSpPr>
            <a:spLocks noGrp="1"/>
          </p:cNvSpPr>
          <p:nvPr>
            <p:ph type="title"/>
          </p:nvPr>
        </p:nvSpPr>
        <p:spPr/>
        <p:txBody>
          <a:bodyPr/>
          <a:lstStyle/>
          <a:p>
            <a:pPr algn="ctr"/>
            <a:r>
              <a:rPr lang="en-US"/>
              <a:t>Azure Spring Apps in a nutshell</a:t>
            </a:r>
          </a:p>
        </p:txBody>
      </p:sp>
      <p:sp>
        <p:nvSpPr>
          <p:cNvPr id="8" name="Text Placeholder 7">
            <a:extLst>
              <a:ext uri="{FF2B5EF4-FFF2-40B4-BE49-F238E27FC236}">
                <a16:creationId xmlns:a16="http://schemas.microsoft.com/office/drawing/2014/main" id="{74B4FF4D-DA2E-ABFB-F30C-4026AEB9AF2E}"/>
              </a:ext>
            </a:extLst>
          </p:cNvPr>
          <p:cNvSpPr>
            <a:spLocks noGrp="1"/>
          </p:cNvSpPr>
          <p:nvPr>
            <p:ph type="body" sz="quarter" idx="4294967295"/>
          </p:nvPr>
        </p:nvSpPr>
        <p:spPr>
          <a:xfrm>
            <a:off x="4038600" y="1981139"/>
            <a:ext cx="4114800" cy="4055403"/>
          </a:xfrm>
          <a:solidFill>
            <a:schemeClr val="bg1"/>
          </a:solidFill>
          <a:ln w="38100">
            <a:gradFill flip="none" rotWithShape="1">
              <a:gsLst>
                <a:gs pos="0">
                  <a:schemeClr val="accent2"/>
                </a:gs>
                <a:gs pos="100000">
                  <a:schemeClr val="accent1"/>
                </a:gs>
              </a:gsLst>
              <a:lin ang="16200000" scaled="1"/>
              <a:tileRect/>
            </a:gradFill>
            <a:miter lim="800000"/>
          </a:ln>
        </p:spPr>
        <p:txBody>
          <a:bodyPr vert="horz" lIns="182880" tIns="182880" rIns="182880" bIns="182880" rtlCol="0">
            <a:noAutofit/>
          </a:bodyPr>
          <a:lstStyle/>
          <a:p>
            <a:pPr marL="109728" indent="-109728">
              <a:spcBef>
                <a:spcPts val="300"/>
              </a:spcBef>
              <a:buFont typeface="Arial" panose="020B0604020202020204" pitchFamily="34" charset="0"/>
              <a:buChar char="•"/>
            </a:pPr>
            <a:r>
              <a:rPr lang="en-US" sz="1400"/>
              <a:t>Home for distributed workloads that leverages services on Azure, on-premises, and externals.</a:t>
            </a:r>
          </a:p>
          <a:p>
            <a:pPr marL="109728" indent="-109728">
              <a:spcBef>
                <a:spcPts val="300"/>
              </a:spcBef>
              <a:buFont typeface="Arial" panose="020B0604020202020204" pitchFamily="34" charset="0"/>
              <a:buChar char="•"/>
            </a:pPr>
            <a:r>
              <a:rPr lang="en-US" sz="1400"/>
              <a:t>Eliminate middleware management efforts – say patching, running middleware, etc.</a:t>
            </a:r>
          </a:p>
          <a:p>
            <a:pPr marL="109728" indent="-109728">
              <a:spcBef>
                <a:spcPts val="300"/>
              </a:spcBef>
              <a:buFont typeface="Arial" panose="020B0604020202020204" pitchFamily="34" charset="0"/>
              <a:buChar char="•"/>
            </a:pPr>
            <a:r>
              <a:rPr lang="en-US" sz="1400"/>
              <a:t>Unlimited scale without additional hardware procurement or datacenters.</a:t>
            </a:r>
          </a:p>
          <a:p>
            <a:pPr marL="109728" indent="-109728">
              <a:spcBef>
                <a:spcPts val="300"/>
              </a:spcBef>
              <a:buFont typeface="Arial" panose="020B0604020202020204" pitchFamily="34" charset="0"/>
              <a:buChar char="•"/>
            </a:pPr>
            <a:r>
              <a:rPr lang="en-US" sz="1400"/>
              <a:t>Define roles and responsibilities to match your team structure – Azure RBAC (developer, DevOps, SRE, tester, security).</a:t>
            </a:r>
          </a:p>
          <a:p>
            <a:pPr marL="109728" indent="-109728">
              <a:spcBef>
                <a:spcPts val="300"/>
              </a:spcBef>
              <a:buFont typeface="Arial" panose="020B0604020202020204" pitchFamily="34" charset="0"/>
              <a:buChar char="•"/>
            </a:pPr>
            <a:r>
              <a:rPr lang="en-US" sz="1400"/>
              <a:t>Monitor end-to-end – detect and react faster.</a:t>
            </a:r>
          </a:p>
          <a:p>
            <a:pPr marL="109728" indent="-109728">
              <a:spcBef>
                <a:spcPts val="300"/>
              </a:spcBef>
              <a:buFont typeface="Arial" panose="020B0604020202020204" pitchFamily="34" charset="0"/>
              <a:buChar char="•"/>
            </a:pPr>
            <a:r>
              <a:rPr lang="en-US" sz="1400"/>
              <a:t>Automate end-to-end.</a:t>
            </a:r>
          </a:p>
          <a:p>
            <a:pPr marL="109728" indent="-109728">
              <a:spcBef>
                <a:spcPts val="300"/>
              </a:spcBef>
              <a:buFont typeface="Arial" panose="020B0604020202020204" pitchFamily="34" charset="0"/>
              <a:buChar char="•"/>
            </a:pPr>
            <a:r>
              <a:rPr lang="en-US" sz="1400"/>
              <a:t>Implement charge backs in line with your funding model – through Azure cost management system.</a:t>
            </a:r>
          </a:p>
          <a:p>
            <a:pPr marL="109728" indent="-109728"/>
            <a:endParaRPr lang="en-US"/>
          </a:p>
        </p:txBody>
      </p:sp>
      <p:sp>
        <p:nvSpPr>
          <p:cNvPr id="5" name="Text Placeholder 4">
            <a:extLst>
              <a:ext uri="{FF2B5EF4-FFF2-40B4-BE49-F238E27FC236}">
                <a16:creationId xmlns:a16="http://schemas.microsoft.com/office/drawing/2014/main" id="{2DBD2058-6F34-D8FE-5DDE-3EC029217C94}"/>
              </a:ext>
            </a:extLst>
          </p:cNvPr>
          <p:cNvSpPr>
            <a:spLocks noGrp="1"/>
          </p:cNvSpPr>
          <p:nvPr>
            <p:ph type="body" sz="quarter" idx="4294967295"/>
          </p:nvPr>
        </p:nvSpPr>
        <p:spPr>
          <a:xfrm>
            <a:off x="8368092" y="1981137"/>
            <a:ext cx="3212880" cy="4055403"/>
          </a:xfrm>
          <a:solidFill>
            <a:schemeClr val="bg1"/>
          </a:solidFill>
          <a:ln w="38100">
            <a:gradFill flip="none" rotWithShape="1">
              <a:gsLst>
                <a:gs pos="0">
                  <a:schemeClr val="accent5"/>
                </a:gs>
                <a:gs pos="100000">
                  <a:schemeClr val="accent5">
                    <a:lumMod val="75000"/>
                  </a:schemeClr>
                </a:gs>
              </a:gsLst>
              <a:lin ang="5400000" scaled="1"/>
              <a:tileRect/>
            </a:gradFill>
            <a:miter lim="800000"/>
          </a:ln>
        </p:spPr>
        <p:txBody>
          <a:bodyPr vert="horz" lIns="182880" tIns="182880" rIns="182880" bIns="182880" rtlCol="0" anchor="t">
            <a:noAutofit/>
          </a:bodyPr>
          <a:lstStyle/>
          <a:p>
            <a:pPr marL="109728" indent="-109728">
              <a:spcBef>
                <a:spcPts val="300"/>
              </a:spcBef>
              <a:buFont typeface="Arial" panose="020B0604020202020204" pitchFamily="34" charset="0"/>
              <a:buChar char="•"/>
            </a:pPr>
            <a:r>
              <a:rPr lang="en-US" sz="1400"/>
              <a:t>Minimize costs.</a:t>
            </a:r>
          </a:p>
          <a:p>
            <a:pPr marL="109728" indent="-109728">
              <a:spcBef>
                <a:spcPts val="300"/>
              </a:spcBef>
              <a:buFont typeface="Arial" panose="020B0604020202020204" pitchFamily="34" charset="0"/>
              <a:buChar char="•"/>
            </a:pPr>
            <a:r>
              <a:rPr lang="en-US" sz="1400"/>
              <a:t>High availability through unpredictable volumes and recover faster from failures.</a:t>
            </a:r>
          </a:p>
          <a:p>
            <a:pPr marL="109728" indent="-109728">
              <a:spcBef>
                <a:spcPts val="300"/>
              </a:spcBef>
              <a:buFont typeface="Arial" panose="020B0604020202020204" pitchFamily="34" charset="0"/>
              <a:buChar char="•"/>
            </a:pPr>
            <a:r>
              <a:rPr lang="en-US" sz="1400"/>
              <a:t>Expand across the globe – 60+ Azure regions with speed and scale to meet your needs.</a:t>
            </a:r>
          </a:p>
          <a:p>
            <a:pPr marL="109728" indent="-109728">
              <a:spcBef>
                <a:spcPts val="300"/>
              </a:spcBef>
              <a:buFont typeface="Arial" panose="020B0604020202020204" pitchFamily="34" charset="0"/>
              <a:buChar char="•"/>
            </a:pPr>
            <a:r>
              <a:rPr lang="en-US" sz="1400"/>
              <a:t>Strengthen your security posture with Azure.</a:t>
            </a:r>
          </a:p>
          <a:p>
            <a:pPr marL="109728" indent="-109728">
              <a:spcBef>
                <a:spcPts val="300"/>
              </a:spcBef>
              <a:buFont typeface="Arial" panose="020B0604020202020204" pitchFamily="34" charset="0"/>
              <a:buChar char="•"/>
            </a:pPr>
            <a:r>
              <a:rPr lang="en-US" sz="1400"/>
              <a:t>Supported by Microsoft and VMware.</a:t>
            </a:r>
          </a:p>
          <a:p>
            <a:pPr marL="109728" indent="-109728"/>
            <a:endParaRPr lang="en-US"/>
          </a:p>
        </p:txBody>
      </p:sp>
      <p:sp>
        <p:nvSpPr>
          <p:cNvPr id="25" name="Text Placeholder 24">
            <a:extLst>
              <a:ext uri="{FF2B5EF4-FFF2-40B4-BE49-F238E27FC236}">
                <a16:creationId xmlns:a16="http://schemas.microsoft.com/office/drawing/2014/main" id="{CE4DB298-FFB6-C9B9-8C3B-A1D4F3907662}"/>
              </a:ext>
            </a:extLst>
          </p:cNvPr>
          <p:cNvSpPr>
            <a:spLocks noGrp="1"/>
          </p:cNvSpPr>
          <p:nvPr>
            <p:ph type="body" sz="quarter" idx="4294967295"/>
          </p:nvPr>
        </p:nvSpPr>
        <p:spPr>
          <a:xfrm>
            <a:off x="604839" y="1972163"/>
            <a:ext cx="3214634" cy="4064377"/>
          </a:xfrm>
          <a:solidFill>
            <a:schemeClr val="bg1"/>
          </a:solidFill>
          <a:ln w="38100">
            <a:gradFill flip="none" rotWithShape="1">
              <a:gsLst>
                <a:gs pos="0">
                  <a:schemeClr val="accent4"/>
                </a:gs>
                <a:gs pos="100000">
                  <a:schemeClr val="accent6"/>
                </a:gs>
              </a:gsLst>
              <a:lin ang="5400000" scaled="1"/>
              <a:tileRect/>
            </a:gradFill>
            <a:miter lim="800000"/>
          </a:ln>
        </p:spPr>
        <p:txBody>
          <a:bodyPr vert="horz" lIns="182880" tIns="182880" rIns="182880" bIns="182880" rtlCol="0" anchor="t">
            <a:noAutofit/>
          </a:bodyPr>
          <a:lstStyle/>
          <a:p>
            <a:pPr marL="109728" indent="-109728">
              <a:spcBef>
                <a:spcPts val="300"/>
              </a:spcBef>
              <a:buFont typeface="Arial" panose="020B0604020202020204" pitchFamily="34" charset="0"/>
              <a:buChar char="•"/>
            </a:pPr>
            <a:r>
              <a:rPr lang="en-US" sz="1400"/>
              <a:t>Build and scale distributed workloads at cloud scale.</a:t>
            </a:r>
          </a:p>
          <a:p>
            <a:pPr marL="109728" indent="-109728">
              <a:spcBef>
                <a:spcPts val="300"/>
              </a:spcBef>
              <a:buFont typeface="Arial" panose="020B0604020202020204" pitchFamily="34" charset="0"/>
              <a:buChar char="•"/>
            </a:pPr>
            <a:r>
              <a:rPr lang="en-US" sz="1400"/>
              <a:t>Externalize config, enable service registry, secure, automate end-to-end and monitoring.</a:t>
            </a:r>
          </a:p>
          <a:p>
            <a:pPr marL="109728" indent="-109728">
              <a:spcBef>
                <a:spcPts val="300"/>
              </a:spcBef>
              <a:buFont typeface="Arial" panose="020B0604020202020204" pitchFamily="34" charset="0"/>
              <a:buChar char="•"/>
            </a:pPr>
            <a:r>
              <a:rPr lang="en-US" sz="1400"/>
              <a:t>Harness the power of K8S without learning or operating it.</a:t>
            </a:r>
          </a:p>
          <a:p>
            <a:pPr marL="109728" indent="-109728">
              <a:spcBef>
                <a:spcPts val="300"/>
              </a:spcBef>
              <a:buFont typeface="Arial" panose="020B0604020202020204" pitchFamily="34" charset="0"/>
              <a:buChar char="•"/>
            </a:pPr>
            <a:r>
              <a:rPr lang="en-US" sz="1400"/>
              <a:t>Easy to spawn environments.</a:t>
            </a:r>
          </a:p>
          <a:p>
            <a:pPr marL="109728" indent="-109728">
              <a:spcBef>
                <a:spcPts val="300"/>
              </a:spcBef>
              <a:buFont typeface="Arial" panose="020B0604020202020204" pitchFamily="34" charset="0"/>
              <a:buChar char="•"/>
            </a:pPr>
            <a:r>
              <a:rPr lang="en-US" sz="1400"/>
              <a:t>Automate testing.</a:t>
            </a:r>
          </a:p>
          <a:p>
            <a:pPr marL="109728" indent="-109728">
              <a:spcBef>
                <a:spcPts val="300"/>
              </a:spcBef>
              <a:buFont typeface="Arial" panose="020B0604020202020204" pitchFamily="34" charset="0"/>
              <a:buChar char="•"/>
            </a:pPr>
            <a:r>
              <a:rPr lang="en-US" sz="1400"/>
              <a:t>Advance to production across the globe.</a:t>
            </a:r>
          </a:p>
          <a:p>
            <a:endParaRPr lang="en-US"/>
          </a:p>
        </p:txBody>
      </p:sp>
      <p:sp>
        <p:nvSpPr>
          <p:cNvPr id="10" name="Rectangle 9">
            <a:extLst>
              <a:ext uri="{FF2B5EF4-FFF2-40B4-BE49-F238E27FC236}">
                <a16:creationId xmlns:a16="http://schemas.microsoft.com/office/drawing/2014/main" id="{B5376E71-BCC9-E6FE-D5B6-7EFCF5F5A88E}"/>
              </a:ext>
            </a:extLst>
          </p:cNvPr>
          <p:cNvSpPr/>
          <p:nvPr/>
        </p:nvSpPr>
        <p:spPr bwMode="auto">
          <a:xfrm>
            <a:off x="586010" y="1092020"/>
            <a:ext cx="3252116" cy="914400"/>
          </a:xfrm>
          <a:prstGeom prst="rect">
            <a:avLst/>
          </a:prstGeom>
          <a:gradFill flip="none" rotWithShape="1">
            <a:gsLst>
              <a:gs pos="0">
                <a:schemeClr val="accent4"/>
              </a:gs>
              <a:gs pos="100000">
                <a:schemeClr val="accent6">
                  <a:lumMod val="75000"/>
                </a:schemeClr>
              </a:gs>
              <a:gs pos="72000">
                <a:schemeClr val="accent6"/>
              </a:gs>
            </a:gsLst>
            <a:lin ang="16200000" scaled="1"/>
            <a:tileRect/>
          </a:gra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Segoe UI" pitchFamily="34" charset="0"/>
              <a:cs typeface="Segoe UI" pitchFamily="34" charset="0"/>
            </a:endParaRPr>
          </a:p>
        </p:txBody>
      </p:sp>
      <p:grpSp>
        <p:nvGrpSpPr>
          <p:cNvPr id="13" name="code samples" descr="code samples">
            <a:extLst>
              <a:ext uri="{FF2B5EF4-FFF2-40B4-BE49-F238E27FC236}">
                <a16:creationId xmlns:a16="http://schemas.microsoft.com/office/drawing/2014/main" id="{D606AFDB-F928-1610-1915-6066E8245C87}"/>
              </a:ext>
            </a:extLst>
          </p:cNvPr>
          <p:cNvGrpSpPr/>
          <p:nvPr/>
        </p:nvGrpSpPr>
        <p:grpSpPr>
          <a:xfrm>
            <a:off x="763956" y="1232782"/>
            <a:ext cx="641954" cy="641954"/>
            <a:chOff x="2518439" y="3861516"/>
            <a:chExt cx="558221" cy="558221"/>
          </a:xfrm>
          <a:solidFill>
            <a:schemeClr val="bg1"/>
          </a:solidFill>
        </p:grpSpPr>
        <p:sp>
          <p:nvSpPr>
            <p:cNvPr id="14" name="Freeform: Shape 13">
              <a:extLst>
                <a:ext uri="{FF2B5EF4-FFF2-40B4-BE49-F238E27FC236}">
                  <a16:creationId xmlns:a16="http://schemas.microsoft.com/office/drawing/2014/main" id="{E51D2F3B-0EDD-AE09-D21B-FCB411ADB1CB}"/>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5" name="Freeform: Shape 14">
              <a:extLst>
                <a:ext uri="{FF2B5EF4-FFF2-40B4-BE49-F238E27FC236}">
                  <a16:creationId xmlns:a16="http://schemas.microsoft.com/office/drawing/2014/main" id="{86E7354D-5924-1409-F07B-642C167A8924}"/>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6" name="Freeform: Shape 15">
              <a:extLst>
                <a:ext uri="{FF2B5EF4-FFF2-40B4-BE49-F238E27FC236}">
                  <a16:creationId xmlns:a16="http://schemas.microsoft.com/office/drawing/2014/main" id="{7F864623-868A-E6D0-57E6-4591BCA05B87}"/>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7" name="Freeform: Shape 16">
              <a:extLst>
                <a:ext uri="{FF2B5EF4-FFF2-40B4-BE49-F238E27FC236}">
                  <a16:creationId xmlns:a16="http://schemas.microsoft.com/office/drawing/2014/main" id="{AE9C04C5-A29D-7971-5540-36405A8D562C}"/>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18" name="Freeform: Shape 17">
              <a:extLst>
                <a:ext uri="{FF2B5EF4-FFF2-40B4-BE49-F238E27FC236}">
                  <a16:creationId xmlns:a16="http://schemas.microsoft.com/office/drawing/2014/main" id="{949C0C35-29BF-5E84-4462-7D959ED9674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grpSp>
      <p:sp>
        <p:nvSpPr>
          <p:cNvPr id="11" name="Rectangle 10">
            <a:extLst>
              <a:ext uri="{FF2B5EF4-FFF2-40B4-BE49-F238E27FC236}">
                <a16:creationId xmlns:a16="http://schemas.microsoft.com/office/drawing/2014/main" id="{E6DE69DB-5989-CDC2-DB98-32C998821288}"/>
              </a:ext>
            </a:extLst>
          </p:cNvPr>
          <p:cNvSpPr/>
          <p:nvPr/>
        </p:nvSpPr>
        <p:spPr bwMode="auto">
          <a:xfrm>
            <a:off x="4021541" y="1092020"/>
            <a:ext cx="4151154" cy="914400"/>
          </a:xfrm>
          <a:prstGeom prst="rect">
            <a:avLst/>
          </a:prstGeom>
          <a:gradFill flip="none" rotWithShape="1">
            <a:gsLst>
              <a:gs pos="98851">
                <a:schemeClr val="accent2"/>
              </a:gs>
              <a:gs pos="29000">
                <a:schemeClr val="accent1"/>
              </a:gs>
            </a:gsLst>
            <a:lin ang="16200000" scaled="1"/>
            <a:tileRect/>
          </a:gra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Segoe UI" pitchFamily="34" charset="0"/>
              <a:cs typeface="Segoe UI" pitchFamily="34" charset="0"/>
            </a:endParaRPr>
          </a:p>
        </p:txBody>
      </p:sp>
      <p:grpSp>
        <p:nvGrpSpPr>
          <p:cNvPr id="19" name="assistance" descr="assistance, person">
            <a:extLst>
              <a:ext uri="{FF2B5EF4-FFF2-40B4-BE49-F238E27FC236}">
                <a16:creationId xmlns:a16="http://schemas.microsoft.com/office/drawing/2014/main" id="{B904DCC9-37AF-647B-334D-361DCBA3D140}"/>
              </a:ext>
            </a:extLst>
          </p:cNvPr>
          <p:cNvGrpSpPr/>
          <p:nvPr/>
        </p:nvGrpSpPr>
        <p:grpSpPr>
          <a:xfrm>
            <a:off x="4341432" y="1358063"/>
            <a:ext cx="348438" cy="391395"/>
            <a:chOff x="1674793" y="3086100"/>
            <a:chExt cx="302990" cy="340344"/>
          </a:xfrm>
          <a:noFill/>
        </p:grpSpPr>
        <p:grpSp>
          <p:nvGrpSpPr>
            <p:cNvPr id="20" name="Group 19">
              <a:extLst>
                <a:ext uri="{FF2B5EF4-FFF2-40B4-BE49-F238E27FC236}">
                  <a16:creationId xmlns:a16="http://schemas.microsoft.com/office/drawing/2014/main" id="{CAF201B3-7BEC-0F66-7D7F-83C6459449AD}"/>
                </a:ext>
              </a:extLst>
            </p:cNvPr>
            <p:cNvGrpSpPr/>
            <p:nvPr/>
          </p:nvGrpSpPr>
          <p:grpSpPr>
            <a:xfrm>
              <a:off x="1674793" y="3086100"/>
              <a:ext cx="302990" cy="340344"/>
              <a:chOff x="4666301" y="3313048"/>
              <a:chExt cx="193675" cy="217553"/>
            </a:xfrm>
            <a:grpFill/>
          </p:grpSpPr>
          <p:sp>
            <p:nvSpPr>
              <p:cNvPr id="22" name="Freeform 41">
                <a:extLst>
                  <a:ext uri="{FF2B5EF4-FFF2-40B4-BE49-F238E27FC236}">
                    <a16:creationId xmlns:a16="http://schemas.microsoft.com/office/drawing/2014/main" id="{793BF3CA-7E6B-D7C9-97DC-CD8930DE2D53}"/>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chemeClr val="bg1"/>
              </a:solidFill>
              <a:ln w="9525">
                <a:noFill/>
                <a:round/>
                <a:headEnd/>
                <a:tailEnd/>
              </a:ln>
            </p:spPr>
            <p:txBody>
              <a:bodyPr vert="horz" wrap="square" lIns="89619" tIns="44809" rIns="89619" bIns="44809" numCol="1" anchor="t" anchorCtr="0" compatLnSpc="1">
                <a:prstTxWarp prst="textNoShape">
                  <a:avLst/>
                </a:prstTxWarp>
              </a:bodyPr>
              <a:lstStyle/>
              <a:p>
                <a:pPr marL="0" marR="0" lvl="0" indent="0" algn="ctr" defTabSz="896117"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Metropolis" panose="00000500000000000000" pitchFamily="50" charset="0"/>
                  <a:ea typeface="+mn-ea"/>
                  <a:cs typeface="+mn-cs"/>
                </a:endParaRPr>
              </a:p>
            </p:txBody>
          </p:sp>
          <p:sp>
            <p:nvSpPr>
              <p:cNvPr id="23" name="Oval 42">
                <a:extLst>
                  <a:ext uri="{FF2B5EF4-FFF2-40B4-BE49-F238E27FC236}">
                    <a16:creationId xmlns:a16="http://schemas.microsoft.com/office/drawing/2014/main" id="{49EFFF39-93E0-A11D-A1FF-77092A9CACAA}"/>
                  </a:ext>
                </a:extLst>
              </p:cNvPr>
              <p:cNvSpPr>
                <a:spLocks noChangeArrowheads="1"/>
              </p:cNvSpPr>
              <p:nvPr/>
            </p:nvSpPr>
            <p:spPr bwMode="auto">
              <a:xfrm>
                <a:off x="4706939" y="3313048"/>
                <a:ext cx="110813" cy="108797"/>
              </a:xfrm>
              <a:prstGeom prst="ellipse">
                <a:avLst/>
              </a:prstGeom>
              <a:solidFill>
                <a:schemeClr val="bg1"/>
              </a:solidFill>
              <a:ln w="9525">
                <a:noFill/>
                <a:round/>
                <a:headEnd/>
                <a:tailEnd/>
              </a:ln>
            </p:spPr>
            <p:txBody>
              <a:bodyPr vert="horz" wrap="square" lIns="89619" tIns="44809" rIns="89619" bIns="44809" numCol="1" anchor="t" anchorCtr="0" compatLnSpc="1">
                <a:prstTxWarp prst="textNoShape">
                  <a:avLst/>
                </a:prstTxWarp>
              </a:bodyPr>
              <a:lstStyle/>
              <a:p>
                <a:pPr marL="0" marR="0" lvl="0" indent="0" algn="ctr" defTabSz="896117"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Metropolis" panose="00000500000000000000" pitchFamily="50" charset="0"/>
                  <a:ea typeface="+mn-ea"/>
                  <a:cs typeface="+mn-cs"/>
                </a:endParaRPr>
              </a:p>
            </p:txBody>
          </p:sp>
        </p:grpSp>
        <p:sp>
          <p:nvSpPr>
            <p:cNvPr id="21" name="Freeform 71">
              <a:extLst>
                <a:ext uri="{FF2B5EF4-FFF2-40B4-BE49-F238E27FC236}">
                  <a16:creationId xmlns:a16="http://schemas.microsoft.com/office/drawing/2014/main" id="{40779A11-6DE5-D931-5CD4-8A49063677A9}"/>
                </a:ext>
              </a:extLst>
            </p:cNvPr>
            <p:cNvSpPr>
              <a:spLocks/>
            </p:cNvSpPr>
            <p:nvPr/>
          </p:nvSpPr>
          <p:spPr bwMode="auto">
            <a:xfrm>
              <a:off x="1799806" y="3150372"/>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1"/>
            </a:solidFill>
            <a:ln w="15875" cap="flat">
              <a:noFill/>
              <a:prstDash val="solid"/>
              <a:miter lim="800000"/>
              <a:headEnd/>
              <a:tailEnd/>
            </a:ln>
          </p:spPr>
          <p:txBody>
            <a:bodyPr vert="horz" wrap="square" lIns="89583" tIns="44791" rIns="89583" bIns="44791" numCol="1" anchor="t" anchorCtr="0" compatLnSpc="1">
              <a:prstTxWarp prst="textNoShape">
                <a:avLst/>
              </a:prstTxWarp>
            </a:bodyPr>
            <a:lstStyle/>
            <a:p>
              <a:pPr marL="0" marR="0" lvl="0" indent="0" algn="ctr" defTabSz="896117" rtl="0" eaLnBrk="1" fontAlgn="base"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Metropolis" panose="00000500000000000000" pitchFamily="50" charset="0"/>
                <a:ea typeface="+mn-ea"/>
                <a:cs typeface="+mn-cs"/>
              </a:endParaRPr>
            </a:p>
          </p:txBody>
        </p:sp>
      </p:grpSp>
      <p:sp>
        <p:nvSpPr>
          <p:cNvPr id="12" name="Rectangle 11">
            <a:extLst>
              <a:ext uri="{FF2B5EF4-FFF2-40B4-BE49-F238E27FC236}">
                <a16:creationId xmlns:a16="http://schemas.microsoft.com/office/drawing/2014/main" id="{0C449BE2-C9A3-6F5F-273E-A7F73AFA1EA5}"/>
              </a:ext>
            </a:extLst>
          </p:cNvPr>
          <p:cNvSpPr/>
          <p:nvPr/>
        </p:nvSpPr>
        <p:spPr bwMode="auto">
          <a:xfrm>
            <a:off x="8351257" y="1092019"/>
            <a:ext cx="3249899" cy="914400"/>
          </a:xfrm>
          <a:prstGeom prst="rect">
            <a:avLst/>
          </a:prstGeom>
          <a:gradFill flip="none" rotWithShape="1">
            <a:gsLst>
              <a:gs pos="0">
                <a:schemeClr val="accent5"/>
              </a:gs>
              <a:gs pos="100000">
                <a:schemeClr val="accent5">
                  <a:lumMod val="75000"/>
                </a:schemeClr>
              </a:gs>
            </a:gsLst>
            <a:lin ang="16200000" scaled="1"/>
            <a:tileRect/>
          </a:gra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3E1F4F82-80F5-76C0-A2B5-74C1C0D436B5}"/>
              </a:ext>
            </a:extLst>
          </p:cNvPr>
          <p:cNvSpPr/>
          <p:nvPr/>
        </p:nvSpPr>
        <p:spPr>
          <a:xfrm>
            <a:off x="8671830" y="1296309"/>
            <a:ext cx="340354" cy="514903"/>
          </a:xfrm>
          <a:custGeom>
            <a:avLst/>
            <a:gdLst>
              <a:gd name="connsiteX0" fmla="*/ 114150 w 340354"/>
              <a:gd name="connsiteY0" fmla="*/ 227483 h 514903"/>
              <a:gd name="connsiteX1" fmla="*/ 90954 w 340354"/>
              <a:gd name="connsiteY1" fmla="*/ 248631 h 514903"/>
              <a:gd name="connsiteX2" fmla="*/ 77263 w 340354"/>
              <a:gd name="connsiteY2" fmla="*/ 354651 h 514903"/>
              <a:gd name="connsiteX3" fmla="*/ 262745 w 340354"/>
              <a:gd name="connsiteY3" fmla="*/ 354651 h 514903"/>
              <a:gd name="connsiteX4" fmla="*/ 249053 w 340354"/>
              <a:gd name="connsiteY4" fmla="*/ 248631 h 514903"/>
              <a:gd name="connsiteX5" fmla="*/ 225858 w 340354"/>
              <a:gd name="connsiteY5" fmla="*/ 227483 h 514903"/>
              <a:gd name="connsiteX6" fmla="*/ 219491 w 340354"/>
              <a:gd name="connsiteY6" fmla="*/ 227483 h 514903"/>
              <a:gd name="connsiteX7" fmla="*/ 208504 w 340354"/>
              <a:gd name="connsiteY7" fmla="*/ 230916 h 514903"/>
              <a:gd name="connsiteX8" fmla="*/ 166821 w 340354"/>
              <a:gd name="connsiteY8" fmla="*/ 244927 h 514903"/>
              <a:gd name="connsiteX9" fmla="*/ 125138 w 340354"/>
              <a:gd name="connsiteY9" fmla="*/ 230916 h 514903"/>
              <a:gd name="connsiteX10" fmla="*/ 114150 w 340354"/>
              <a:gd name="connsiteY10" fmla="*/ 227483 h 514903"/>
              <a:gd name="connsiteX11" fmla="*/ 169960 w 340354"/>
              <a:gd name="connsiteY11" fmla="*/ 109030 h 514903"/>
              <a:gd name="connsiteX12" fmla="*/ 117812 w 340354"/>
              <a:gd name="connsiteY12" fmla="*/ 163078 h 514903"/>
              <a:gd name="connsiteX13" fmla="*/ 169960 w 340354"/>
              <a:gd name="connsiteY13" fmla="*/ 217126 h 514903"/>
              <a:gd name="connsiteX14" fmla="*/ 222109 w 340354"/>
              <a:gd name="connsiteY14" fmla="*/ 163078 h 514903"/>
              <a:gd name="connsiteX15" fmla="*/ 169960 w 340354"/>
              <a:gd name="connsiteY15" fmla="*/ 109030 h 514903"/>
              <a:gd name="connsiteX16" fmla="*/ 169524 w 340354"/>
              <a:gd name="connsiteY16" fmla="*/ 0 h 514903"/>
              <a:gd name="connsiteX17" fmla="*/ 170745 w 340354"/>
              <a:gd name="connsiteY17" fmla="*/ 0 h 514903"/>
              <a:gd name="connsiteX18" fmla="*/ 340354 w 340354"/>
              <a:gd name="connsiteY18" fmla="*/ 66249 h 514903"/>
              <a:gd name="connsiteX19" fmla="*/ 340354 w 340354"/>
              <a:gd name="connsiteY19" fmla="*/ 377343 h 514903"/>
              <a:gd name="connsiteX20" fmla="*/ 168738 w 340354"/>
              <a:gd name="connsiteY20" fmla="*/ 514903 h 514903"/>
              <a:gd name="connsiteX21" fmla="*/ 0 w 340354"/>
              <a:gd name="connsiteY21" fmla="*/ 376981 h 514903"/>
              <a:gd name="connsiteX22" fmla="*/ 0 w 340354"/>
              <a:gd name="connsiteY22" fmla="*/ 66249 h 514903"/>
              <a:gd name="connsiteX23" fmla="*/ 169524 w 340354"/>
              <a:gd name="connsiteY23" fmla="*/ 0 h 51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0354" h="514903">
                <a:moveTo>
                  <a:pt x="114150" y="227483"/>
                </a:moveTo>
                <a:cubicBezTo>
                  <a:pt x="102377" y="227483"/>
                  <a:pt x="92437" y="236521"/>
                  <a:pt x="90954" y="248631"/>
                </a:cubicBezTo>
                <a:lnTo>
                  <a:pt x="77263" y="354651"/>
                </a:lnTo>
                <a:lnTo>
                  <a:pt x="262745" y="354651"/>
                </a:lnTo>
                <a:lnTo>
                  <a:pt x="249053" y="248631"/>
                </a:lnTo>
                <a:cubicBezTo>
                  <a:pt x="247571" y="236521"/>
                  <a:pt x="237630" y="227483"/>
                  <a:pt x="225858" y="227483"/>
                </a:cubicBezTo>
                <a:lnTo>
                  <a:pt x="219491" y="227483"/>
                </a:lnTo>
                <a:cubicBezTo>
                  <a:pt x="215568" y="227483"/>
                  <a:pt x="211644" y="228566"/>
                  <a:pt x="208504" y="230916"/>
                </a:cubicBezTo>
                <a:cubicBezTo>
                  <a:pt x="196819" y="239684"/>
                  <a:pt x="182430" y="244927"/>
                  <a:pt x="166821" y="244927"/>
                </a:cubicBezTo>
                <a:cubicBezTo>
                  <a:pt x="151211" y="244927"/>
                  <a:pt x="136823" y="239684"/>
                  <a:pt x="125138" y="230916"/>
                </a:cubicBezTo>
                <a:cubicBezTo>
                  <a:pt x="121999" y="228566"/>
                  <a:pt x="118074" y="227483"/>
                  <a:pt x="114150" y="227483"/>
                </a:cubicBezTo>
                <a:close/>
                <a:moveTo>
                  <a:pt x="169960" y="109030"/>
                </a:moveTo>
                <a:cubicBezTo>
                  <a:pt x="141160" y="109030"/>
                  <a:pt x="117812" y="133228"/>
                  <a:pt x="117812" y="163078"/>
                </a:cubicBezTo>
                <a:cubicBezTo>
                  <a:pt x="117812" y="192929"/>
                  <a:pt x="141160" y="217126"/>
                  <a:pt x="169960" y="217126"/>
                </a:cubicBezTo>
                <a:cubicBezTo>
                  <a:pt x="198761" y="217126"/>
                  <a:pt x="222109" y="192929"/>
                  <a:pt x="222109" y="163078"/>
                </a:cubicBezTo>
                <a:cubicBezTo>
                  <a:pt x="222109" y="133228"/>
                  <a:pt x="198761" y="109030"/>
                  <a:pt x="169960" y="109030"/>
                </a:cubicBezTo>
                <a:close/>
                <a:moveTo>
                  <a:pt x="169524" y="0"/>
                </a:moveTo>
                <a:lnTo>
                  <a:pt x="170745" y="0"/>
                </a:lnTo>
                <a:cubicBezTo>
                  <a:pt x="222979" y="31091"/>
                  <a:pt x="280010" y="53777"/>
                  <a:pt x="340354" y="66249"/>
                </a:cubicBezTo>
                <a:lnTo>
                  <a:pt x="340354" y="377343"/>
                </a:lnTo>
                <a:lnTo>
                  <a:pt x="168738" y="514903"/>
                </a:lnTo>
                <a:lnTo>
                  <a:pt x="0" y="376981"/>
                </a:lnTo>
                <a:lnTo>
                  <a:pt x="0" y="66249"/>
                </a:lnTo>
                <a:cubicBezTo>
                  <a:pt x="60345" y="53687"/>
                  <a:pt x="117463" y="31091"/>
                  <a:pt x="169524" y="0"/>
                </a:cubicBezTo>
                <a:close/>
              </a:path>
            </a:pathLst>
          </a:custGeom>
          <a:solidFill>
            <a:schemeClr val="bg1"/>
          </a:solidFill>
          <a:ln w="4465" cap="flat">
            <a:noFill/>
            <a:prstDash val="solid"/>
            <a:miter/>
          </a:ln>
        </p:spPr>
        <p:txBody>
          <a:bodyPr wrap="square" rtlCol="0" anchor="ctr">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Metropolis" panose="00000500000000000000" pitchFamily="50" charset="0"/>
              <a:ea typeface="+mn-ea"/>
              <a:cs typeface="+mn-cs"/>
            </a:endParaRPr>
          </a:p>
        </p:txBody>
      </p:sp>
      <p:sp>
        <p:nvSpPr>
          <p:cNvPr id="32" name="TextBox 31">
            <a:extLst>
              <a:ext uri="{FF2B5EF4-FFF2-40B4-BE49-F238E27FC236}">
                <a16:creationId xmlns:a16="http://schemas.microsoft.com/office/drawing/2014/main" id="{4310D323-02A3-E2D8-6238-74B8D299CA71}"/>
              </a:ext>
            </a:extLst>
          </p:cNvPr>
          <p:cNvSpPr txBox="1"/>
          <p:nvPr/>
        </p:nvSpPr>
        <p:spPr>
          <a:xfrm>
            <a:off x="1512524" y="1092019"/>
            <a:ext cx="2646376" cy="914400"/>
          </a:xfrm>
          <a:prstGeom prst="rect">
            <a:avLst/>
          </a:prstGeom>
          <a:noFill/>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Metropolis"/>
                <a:ea typeface="+mn-ea"/>
                <a:cs typeface="+mn-cs"/>
              </a:rPr>
              <a:t>Developers</a:t>
            </a:r>
            <a:br>
              <a:rPr kumimoji="0" lang="en-US" sz="1600" b="1" i="0" u="none" strike="noStrike" kern="1200" cap="none" spc="0" normalizeH="0" baseline="0" noProof="0">
                <a:ln>
                  <a:noFill/>
                </a:ln>
                <a:solidFill>
                  <a:srgbClr val="FFFFFF"/>
                </a:solidFill>
                <a:effectLst/>
                <a:uLnTx/>
                <a:uFillTx/>
                <a:latin typeface="Metropolis"/>
                <a:ea typeface="+mn-ea"/>
                <a:cs typeface="+mn-cs"/>
              </a:rPr>
            </a:br>
            <a:r>
              <a:rPr kumimoji="0" lang="en-US" sz="1400" b="0" i="0" u="none" strike="noStrike" kern="1200" cap="none" spc="0" normalizeH="0" baseline="0" noProof="0">
                <a:ln>
                  <a:noFill/>
                </a:ln>
                <a:solidFill>
                  <a:srgbClr val="FFFFFF"/>
                </a:solidFill>
                <a:effectLst/>
                <a:uLnTx/>
                <a:uFillTx/>
                <a:latin typeface="Metropolis"/>
                <a:ea typeface="+mn-ea"/>
                <a:cs typeface="+mn-cs"/>
              </a:rPr>
              <a:t>Easily build and deploy </a:t>
            </a: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42" name="TextBox 41">
            <a:extLst>
              <a:ext uri="{FF2B5EF4-FFF2-40B4-BE49-F238E27FC236}">
                <a16:creationId xmlns:a16="http://schemas.microsoft.com/office/drawing/2014/main" id="{1024FFF1-1544-935C-1BEE-845586507A37}"/>
              </a:ext>
            </a:extLst>
          </p:cNvPr>
          <p:cNvSpPr txBox="1"/>
          <p:nvPr/>
        </p:nvSpPr>
        <p:spPr>
          <a:xfrm>
            <a:off x="4904562" y="1092019"/>
            <a:ext cx="2642616" cy="914400"/>
          </a:xfrm>
          <a:prstGeom prst="rect">
            <a:avLst/>
          </a:prstGeom>
          <a:noFill/>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Metropolis"/>
                <a:ea typeface="+mn-ea"/>
                <a:cs typeface="+mn-cs"/>
              </a:rPr>
              <a:t>IT Operators</a:t>
            </a:r>
            <a:br>
              <a:rPr kumimoji="0" lang="en-US" sz="2000" b="0" i="0" u="none" strike="noStrike" kern="1200" cap="none" spc="0" normalizeH="0" baseline="0" noProof="0">
                <a:ln>
                  <a:noFill/>
                </a:ln>
                <a:solidFill>
                  <a:srgbClr val="FFFFFF"/>
                </a:solidFill>
                <a:effectLst/>
                <a:uLnTx/>
                <a:uFillTx/>
                <a:latin typeface="Metropolis"/>
                <a:ea typeface="+mn-ea"/>
                <a:cs typeface="+mn-cs"/>
              </a:rPr>
            </a:br>
            <a:r>
              <a:rPr kumimoji="0" lang="en-US" sz="1400" b="0" i="0" u="none" strike="noStrike" kern="1200" cap="none" spc="0" normalizeH="0" baseline="0" noProof="0">
                <a:ln>
                  <a:noFill/>
                </a:ln>
                <a:solidFill>
                  <a:srgbClr val="FFFFFF"/>
                </a:solidFill>
                <a:effectLst/>
                <a:uLnTx/>
                <a:uFillTx/>
                <a:latin typeface="Metropolis"/>
                <a:ea typeface="+mn-ea"/>
                <a:cs typeface="+mn-cs"/>
              </a:rPr>
              <a:t>Simple to operate at scale</a:t>
            </a:r>
          </a:p>
        </p:txBody>
      </p:sp>
      <p:sp>
        <p:nvSpPr>
          <p:cNvPr id="44" name="TextBox 43">
            <a:extLst>
              <a:ext uri="{FF2B5EF4-FFF2-40B4-BE49-F238E27FC236}">
                <a16:creationId xmlns:a16="http://schemas.microsoft.com/office/drawing/2014/main" id="{699B9E3D-1B91-3175-1D7C-AFF3D561A93A}"/>
              </a:ext>
            </a:extLst>
          </p:cNvPr>
          <p:cNvSpPr txBox="1"/>
          <p:nvPr/>
        </p:nvSpPr>
        <p:spPr>
          <a:xfrm>
            <a:off x="9214184" y="1092019"/>
            <a:ext cx="2642616" cy="914400"/>
          </a:xfrm>
          <a:prstGeom prst="rect">
            <a:avLst/>
          </a:prstGeom>
          <a:noFill/>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Metropolis"/>
                <a:ea typeface="+mn-ea"/>
                <a:cs typeface="+mn-cs"/>
              </a:rPr>
              <a:t>Executives</a:t>
            </a:r>
            <a:br>
              <a:rPr kumimoji="0" lang="en-US" sz="2000" b="0" i="0" u="none" strike="noStrike" kern="1200" cap="none" spc="0" normalizeH="0" baseline="0" noProof="0">
                <a:ln>
                  <a:noFill/>
                </a:ln>
                <a:solidFill>
                  <a:srgbClr val="FFFFFF"/>
                </a:solidFill>
                <a:effectLst/>
                <a:uLnTx/>
                <a:uFillTx/>
                <a:latin typeface="Metropolis"/>
                <a:ea typeface="+mn-ea"/>
                <a:cs typeface="+mn-cs"/>
              </a:rPr>
            </a:br>
            <a:r>
              <a:rPr kumimoji="0" lang="en-US" sz="1400" b="0" i="0" u="none" strike="noStrike" kern="1200" cap="none" spc="0" normalizeH="0" baseline="0" noProof="0">
                <a:ln>
                  <a:noFill/>
                </a:ln>
                <a:solidFill>
                  <a:srgbClr val="FFFFFF"/>
                </a:solidFill>
                <a:effectLst/>
                <a:uLnTx/>
                <a:uFillTx/>
                <a:latin typeface="Metropolis"/>
                <a:ea typeface="+mn-ea"/>
                <a:cs typeface="+mn-cs"/>
              </a:rPr>
              <a:t>Peace be with you!</a:t>
            </a:r>
          </a:p>
        </p:txBody>
      </p:sp>
      <p:sp>
        <p:nvSpPr>
          <p:cNvPr id="49" name="Slide Number Placeholder 48">
            <a:extLst>
              <a:ext uri="{FF2B5EF4-FFF2-40B4-BE49-F238E27FC236}">
                <a16:creationId xmlns:a16="http://schemas.microsoft.com/office/drawing/2014/main" id="{E6D5B03F-D97F-95FD-FF19-799A6CA953FC}"/>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2" name="Footer Placeholder 1">
            <a:extLst>
              <a:ext uri="{FF2B5EF4-FFF2-40B4-BE49-F238E27FC236}">
                <a16:creationId xmlns:a16="http://schemas.microsoft.com/office/drawing/2014/main" id="{C80034FC-7B3D-F1DE-9FC6-46D1B6AE72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1883279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04606 L 0 2.96296E-6 " pathEditMode="relative" rAng="0" ptsTypes="AA">
                                      <p:cBhvr>
                                        <p:cTn id="9" dur="6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D2934D4-770B-E2BC-757E-C2E61CA3C847}"/>
              </a:ext>
            </a:extLst>
          </p:cNvPr>
          <p:cNvSpPr>
            <a:spLocks noGrp="1"/>
          </p:cNvSpPr>
          <p:nvPr>
            <p:ph type="sldNum" idx="10"/>
          </p:nvPr>
        </p:nvSpPr>
        <p:spPr/>
        <p:txBody>
          <a:bodyPr/>
          <a:lstStyle/>
          <a:p>
            <a:fld id="{A97643B4-7E4B-4B54-B9D9-996C2BB08E98}" type="slidenum">
              <a:rPr lang="en-US" smtClean="0">
                <a:solidFill>
                  <a:schemeClr val="tx1"/>
                </a:solidFill>
              </a:rPr>
              <a:t>6</a:t>
            </a:fld>
            <a:endParaRPr lang="en-US">
              <a:solidFill>
                <a:schemeClr val="tx1"/>
              </a:solidFill>
            </a:endParaRPr>
          </a:p>
        </p:txBody>
      </p:sp>
      <p:sp>
        <p:nvSpPr>
          <p:cNvPr id="8" name="Title 1">
            <a:extLst>
              <a:ext uri="{FF2B5EF4-FFF2-40B4-BE49-F238E27FC236}">
                <a16:creationId xmlns:a16="http://schemas.microsoft.com/office/drawing/2014/main" id="{3F485183-C2ED-99FB-9D5E-A90FB051E736}"/>
              </a:ext>
            </a:extLst>
          </p:cNvPr>
          <p:cNvSpPr>
            <a:spLocks noGrp="1"/>
          </p:cNvSpPr>
          <p:nvPr>
            <p:ph type="title"/>
          </p:nvPr>
        </p:nvSpPr>
        <p:spPr>
          <a:xfrm>
            <a:off x="609600" y="2514599"/>
            <a:ext cx="7772400" cy="914400"/>
          </a:xfrm>
        </p:spPr>
        <p:txBody>
          <a:bodyPr/>
          <a:lstStyle/>
          <a:p>
            <a:r>
              <a:rPr lang="en-US" sz="5500"/>
              <a:t>Part 2</a:t>
            </a:r>
          </a:p>
        </p:txBody>
      </p:sp>
      <p:sp>
        <p:nvSpPr>
          <p:cNvPr id="10" name="Text Placeholder 2">
            <a:extLst>
              <a:ext uri="{FF2B5EF4-FFF2-40B4-BE49-F238E27FC236}">
                <a16:creationId xmlns:a16="http://schemas.microsoft.com/office/drawing/2014/main" id="{9DB29941-E139-844A-52BF-19881CBEA399}"/>
              </a:ext>
            </a:extLst>
          </p:cNvPr>
          <p:cNvSpPr>
            <a:spLocks noGrp="1"/>
          </p:cNvSpPr>
          <p:nvPr>
            <p:ph type="body" sz="quarter" idx="12"/>
          </p:nvPr>
        </p:nvSpPr>
        <p:spPr>
          <a:xfrm>
            <a:off x="609600" y="3429000"/>
            <a:ext cx="6400800" cy="1828800"/>
          </a:xfrm>
        </p:spPr>
        <p:txBody>
          <a:bodyPr>
            <a:normAutofit/>
          </a:bodyPr>
          <a:lstStyle/>
          <a:p>
            <a:r>
              <a:rPr lang="en-US" sz="2800"/>
              <a:t>Typical app architecture</a:t>
            </a:r>
            <a:br>
              <a:rPr lang="en-US" sz="2800"/>
            </a:br>
            <a:r>
              <a:rPr lang="en-US" sz="2800"/>
              <a:t>and Polyglot apps</a:t>
            </a:r>
          </a:p>
        </p:txBody>
      </p:sp>
      <p:pic>
        <p:nvPicPr>
          <p:cNvPr id="11" name="Graphic 10" descr="spring cloud logo">
            <a:extLst>
              <a:ext uri="{FF2B5EF4-FFF2-40B4-BE49-F238E27FC236}">
                <a16:creationId xmlns:a16="http://schemas.microsoft.com/office/drawing/2014/main" id="{76226946-EFCE-316D-86CC-56D6B2DEE8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457200"/>
            <a:ext cx="1400174" cy="1400172"/>
          </a:xfrm>
          <a:prstGeom prst="rect">
            <a:avLst/>
          </a:prstGeom>
        </p:spPr>
      </p:pic>
    </p:spTree>
    <p:extLst>
      <p:ext uri="{BB962C8B-B14F-4D97-AF65-F5344CB8AC3E}">
        <p14:creationId xmlns:p14="http://schemas.microsoft.com/office/powerpoint/2010/main" val="28713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83C54-AA3E-EC4E-6480-22CE4879C87E}"/>
              </a:ext>
            </a:extLst>
          </p:cNvPr>
          <p:cNvSpPr>
            <a:spLocks noGrp="1"/>
          </p:cNvSpPr>
          <p:nvPr>
            <p:ph type="title"/>
          </p:nvPr>
        </p:nvSpPr>
        <p:spPr/>
        <p:txBody>
          <a:bodyPr/>
          <a:lstStyle/>
          <a:p>
            <a:r>
              <a:rPr lang="en-US"/>
              <a:t>Typical application architecture</a:t>
            </a:r>
          </a:p>
        </p:txBody>
      </p:sp>
      <p:sp>
        <p:nvSpPr>
          <p:cNvPr id="28" name="Rectangle 27">
            <a:extLst>
              <a:ext uri="{FF2B5EF4-FFF2-40B4-BE49-F238E27FC236}">
                <a16:creationId xmlns:a16="http://schemas.microsoft.com/office/drawing/2014/main" id="{8FFCB7F7-7CA4-8C98-E5E8-A3383E84B8D7}"/>
              </a:ext>
              <a:ext uri="{C183D7F6-B498-43B3-948B-1728B52AA6E4}">
                <adec:decorative xmlns:adec="http://schemas.microsoft.com/office/drawing/2017/decorative" val="1"/>
              </a:ext>
            </a:extLst>
          </p:cNvPr>
          <p:cNvSpPr/>
          <p:nvPr/>
        </p:nvSpPr>
        <p:spPr>
          <a:xfrm>
            <a:off x="3273046" y="1492368"/>
            <a:ext cx="8333740" cy="3377526"/>
          </a:xfrm>
          <a:prstGeom prst="rect">
            <a:avLst/>
          </a:prstGeom>
          <a:noFill/>
          <a:ln w="57150" cap="flat" cmpd="sng" algn="ctr">
            <a:gradFill>
              <a:gsLst>
                <a:gs pos="0">
                  <a:schemeClr val="accent6"/>
                </a:gs>
                <a:gs pos="100000">
                  <a:schemeClr val="accent1"/>
                </a:gs>
              </a:gsLst>
              <a:lin ang="5400000" scaled="1"/>
            </a:gradFill>
            <a:prstDash val="solid"/>
            <a:miter lim="800000"/>
            <a:headEnd type="none" w="med" len="med"/>
            <a:tailEnd type="none" w="med" len="med"/>
          </a:ln>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29" name="TextBox 28">
            <a:extLst>
              <a:ext uri="{FF2B5EF4-FFF2-40B4-BE49-F238E27FC236}">
                <a16:creationId xmlns:a16="http://schemas.microsoft.com/office/drawing/2014/main" id="{790C95CA-E257-ECE8-8ED9-46AD67668B14}"/>
              </a:ext>
            </a:extLst>
          </p:cNvPr>
          <p:cNvSpPr txBox="1"/>
          <p:nvPr/>
        </p:nvSpPr>
        <p:spPr>
          <a:xfrm>
            <a:off x="3461563" y="1667291"/>
            <a:ext cx="1953203" cy="338554"/>
          </a:xfrm>
          <a:prstGeom prst="rect">
            <a:avLst/>
          </a:prstGeom>
          <a:noFill/>
        </p:spPr>
        <p:txBody>
          <a:bodyPr wrap="square" l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Runtime</a:t>
            </a:r>
          </a:p>
        </p:txBody>
      </p:sp>
      <p:sp>
        <p:nvSpPr>
          <p:cNvPr id="103" name="Rectangle 102">
            <a:extLst>
              <a:ext uri="{FF2B5EF4-FFF2-40B4-BE49-F238E27FC236}">
                <a16:creationId xmlns:a16="http://schemas.microsoft.com/office/drawing/2014/main" id="{89C1B524-D164-E086-C33E-FA15A7B5383B}"/>
              </a:ext>
            </a:extLst>
          </p:cNvPr>
          <p:cNvSpPr/>
          <p:nvPr/>
        </p:nvSpPr>
        <p:spPr>
          <a:xfrm>
            <a:off x="3815697" y="2781616"/>
            <a:ext cx="2689274" cy="799031"/>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API Gateway</a:t>
            </a:r>
          </a:p>
        </p:txBody>
      </p:sp>
      <p:sp>
        <p:nvSpPr>
          <p:cNvPr id="46" name="Rectangle 45">
            <a:extLst>
              <a:ext uri="{FF2B5EF4-FFF2-40B4-BE49-F238E27FC236}">
                <a16:creationId xmlns:a16="http://schemas.microsoft.com/office/drawing/2014/main" id="{90289885-4948-C7A9-26B9-903CC3C080A7}"/>
              </a:ext>
            </a:extLst>
          </p:cNvPr>
          <p:cNvSpPr/>
          <p:nvPr/>
        </p:nvSpPr>
        <p:spPr>
          <a:xfrm>
            <a:off x="7556487" y="1722985"/>
            <a:ext cx="3828518" cy="799031"/>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Frontend User Interface</a:t>
            </a:r>
          </a:p>
        </p:txBody>
      </p:sp>
      <p:sp>
        <p:nvSpPr>
          <p:cNvPr id="37" name="Rectangle 36">
            <a:extLst>
              <a:ext uri="{FF2B5EF4-FFF2-40B4-BE49-F238E27FC236}">
                <a16:creationId xmlns:a16="http://schemas.microsoft.com/office/drawing/2014/main" id="{4445F2F2-4E23-BC4B-D32C-767ED010B4DA}"/>
              </a:ext>
            </a:extLst>
          </p:cNvPr>
          <p:cNvSpPr/>
          <p:nvPr/>
        </p:nvSpPr>
        <p:spPr>
          <a:xfrm>
            <a:off x="585216" y="4342996"/>
            <a:ext cx="2264635" cy="799031"/>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Automation</a:t>
            </a:r>
          </a:p>
        </p:txBody>
      </p:sp>
      <p:sp>
        <p:nvSpPr>
          <p:cNvPr id="40" name="Rectangle 39">
            <a:extLst>
              <a:ext uri="{FF2B5EF4-FFF2-40B4-BE49-F238E27FC236}">
                <a16:creationId xmlns:a16="http://schemas.microsoft.com/office/drawing/2014/main" id="{4564C4B4-EBA9-845D-4498-348FD01F4193}"/>
              </a:ext>
            </a:extLst>
          </p:cNvPr>
          <p:cNvSpPr/>
          <p:nvPr/>
        </p:nvSpPr>
        <p:spPr>
          <a:xfrm>
            <a:off x="585216" y="5282898"/>
            <a:ext cx="2264635" cy="799031"/>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Monitoring</a:t>
            </a:r>
          </a:p>
        </p:txBody>
      </p:sp>
      <p:sp>
        <p:nvSpPr>
          <p:cNvPr id="36" name="Rectangle 35">
            <a:extLst>
              <a:ext uri="{FF2B5EF4-FFF2-40B4-BE49-F238E27FC236}">
                <a16:creationId xmlns:a16="http://schemas.microsoft.com/office/drawing/2014/main" id="{F07DC1E4-4ACE-21E6-410F-32844D56F1FD}"/>
              </a:ext>
            </a:extLst>
          </p:cNvPr>
          <p:cNvSpPr/>
          <p:nvPr/>
        </p:nvSpPr>
        <p:spPr>
          <a:xfrm>
            <a:off x="3273044" y="5282898"/>
            <a:ext cx="2675786" cy="799031"/>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Identity Provider</a:t>
            </a:r>
          </a:p>
        </p:txBody>
      </p:sp>
      <p:sp>
        <p:nvSpPr>
          <p:cNvPr id="32" name="Rectangle 31">
            <a:extLst>
              <a:ext uri="{FF2B5EF4-FFF2-40B4-BE49-F238E27FC236}">
                <a16:creationId xmlns:a16="http://schemas.microsoft.com/office/drawing/2014/main" id="{4D3D21CC-F0CE-CB87-25B5-6ECACC1A4E66}"/>
              </a:ext>
            </a:extLst>
          </p:cNvPr>
          <p:cNvSpPr/>
          <p:nvPr/>
        </p:nvSpPr>
        <p:spPr>
          <a:xfrm>
            <a:off x="6102022" y="5282898"/>
            <a:ext cx="2675786" cy="799031"/>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Databases for Business State</a:t>
            </a:r>
          </a:p>
        </p:txBody>
      </p:sp>
      <p:sp>
        <p:nvSpPr>
          <p:cNvPr id="42" name="Rectangle 41">
            <a:extLst>
              <a:ext uri="{FF2B5EF4-FFF2-40B4-BE49-F238E27FC236}">
                <a16:creationId xmlns:a16="http://schemas.microsoft.com/office/drawing/2014/main" id="{FCA00D4D-4330-DA65-9DEC-8914B63B58DE}"/>
              </a:ext>
            </a:extLst>
          </p:cNvPr>
          <p:cNvSpPr/>
          <p:nvPr/>
        </p:nvSpPr>
        <p:spPr>
          <a:xfrm>
            <a:off x="8931000" y="5282898"/>
            <a:ext cx="2675786" cy="799031"/>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Secrets Management</a:t>
            </a:r>
          </a:p>
        </p:txBody>
      </p:sp>
      <p:cxnSp>
        <p:nvCxnSpPr>
          <p:cNvPr id="71" name="Straight Arrow Connector 70">
            <a:extLst>
              <a:ext uri="{FF2B5EF4-FFF2-40B4-BE49-F238E27FC236}">
                <a16:creationId xmlns:a16="http://schemas.microsoft.com/office/drawing/2014/main" id="{B13E259E-DF24-6D6B-76B7-986BC954B0C6}"/>
              </a:ext>
              <a:ext uri="{C183D7F6-B498-43B3-948B-1728B52AA6E4}">
                <adec:decorative xmlns:adec="http://schemas.microsoft.com/office/drawing/2017/decorative" val="1"/>
              </a:ext>
            </a:extLst>
          </p:cNvPr>
          <p:cNvCxnSpPr>
            <a:cxnSpLocks/>
          </p:cNvCxnSpPr>
          <p:nvPr/>
        </p:nvCxnSpPr>
        <p:spPr>
          <a:xfrm>
            <a:off x="8245692" y="4471047"/>
            <a:ext cx="0" cy="703834"/>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72" name="Straight Arrow Connector 71">
            <a:extLst>
              <a:ext uri="{FF2B5EF4-FFF2-40B4-BE49-F238E27FC236}">
                <a16:creationId xmlns:a16="http://schemas.microsoft.com/office/drawing/2014/main" id="{C7010183-568A-524A-E6E6-6FC4EB565CD3}"/>
              </a:ext>
              <a:ext uri="{C183D7F6-B498-43B3-948B-1728B52AA6E4}">
                <adec:decorative xmlns:adec="http://schemas.microsoft.com/office/drawing/2017/decorative" val="1"/>
              </a:ext>
            </a:extLst>
          </p:cNvPr>
          <p:cNvCxnSpPr>
            <a:cxnSpLocks/>
          </p:cNvCxnSpPr>
          <p:nvPr/>
        </p:nvCxnSpPr>
        <p:spPr>
          <a:xfrm>
            <a:off x="5160334" y="3580647"/>
            <a:ext cx="0" cy="1582659"/>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73" name="Straight Arrow Connector 72">
            <a:extLst>
              <a:ext uri="{FF2B5EF4-FFF2-40B4-BE49-F238E27FC236}">
                <a16:creationId xmlns:a16="http://schemas.microsoft.com/office/drawing/2014/main" id="{87098F1F-06CE-5C71-9710-42295FC64AFE}"/>
              </a:ext>
              <a:ext uri="{C183D7F6-B498-43B3-948B-1728B52AA6E4}">
                <adec:decorative xmlns:adec="http://schemas.microsoft.com/office/drawing/2017/decorative" val="1"/>
              </a:ext>
            </a:extLst>
          </p:cNvPr>
          <p:cNvCxnSpPr>
            <a:cxnSpLocks/>
          </p:cNvCxnSpPr>
          <p:nvPr/>
        </p:nvCxnSpPr>
        <p:spPr>
          <a:xfrm>
            <a:off x="10268893" y="4471047"/>
            <a:ext cx="0" cy="703834"/>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85" name="Straight Arrow Connector 84">
            <a:extLst>
              <a:ext uri="{FF2B5EF4-FFF2-40B4-BE49-F238E27FC236}">
                <a16:creationId xmlns:a16="http://schemas.microsoft.com/office/drawing/2014/main" id="{6E6B6B05-C5CF-4701-7644-726FAB662C42}"/>
              </a:ext>
              <a:ext uri="{C183D7F6-B498-43B3-948B-1728B52AA6E4}">
                <adec:decorative xmlns:adec="http://schemas.microsoft.com/office/drawing/2017/decorative" val="1"/>
              </a:ext>
            </a:extLst>
          </p:cNvPr>
          <p:cNvCxnSpPr>
            <a:cxnSpLocks/>
          </p:cNvCxnSpPr>
          <p:nvPr/>
        </p:nvCxnSpPr>
        <p:spPr>
          <a:xfrm>
            <a:off x="6958914" y="4065898"/>
            <a:ext cx="453943" cy="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86" name="Straight Connector 85">
            <a:extLst>
              <a:ext uri="{FF2B5EF4-FFF2-40B4-BE49-F238E27FC236}">
                <a16:creationId xmlns:a16="http://schemas.microsoft.com/office/drawing/2014/main" id="{E343F17D-05A2-2739-DB76-2E7EE75B24A9}"/>
              </a:ext>
              <a:ext uri="{C183D7F6-B498-43B3-948B-1728B52AA6E4}">
                <adec:decorative xmlns:adec="http://schemas.microsoft.com/office/drawing/2017/decorative" val="1"/>
              </a:ext>
            </a:extLst>
          </p:cNvPr>
          <p:cNvCxnSpPr>
            <a:cxnSpLocks/>
          </p:cNvCxnSpPr>
          <p:nvPr/>
        </p:nvCxnSpPr>
        <p:spPr>
          <a:xfrm>
            <a:off x="6958914" y="3181131"/>
            <a:ext cx="0" cy="884767"/>
          </a:xfrm>
          <a:prstGeom prst="line">
            <a:avLst/>
          </a:prstGeom>
          <a:noFill/>
          <a:ln w="25400" cap="flat" cmpd="sng" algn="ctr">
            <a:solidFill>
              <a:schemeClr val="accent2"/>
            </a:solidFill>
            <a:prstDash val="solid"/>
            <a:miter lim="800000"/>
            <a:headEnd type="none" w="med" len="med"/>
            <a:tailEnd type="none" w="med" len="med"/>
          </a:ln>
          <a:effectLst/>
        </p:spPr>
      </p:cxnSp>
      <p:grpSp>
        <p:nvGrpSpPr>
          <p:cNvPr id="4" name="Group 3">
            <a:extLst>
              <a:ext uri="{FF2B5EF4-FFF2-40B4-BE49-F238E27FC236}">
                <a16:creationId xmlns:a16="http://schemas.microsoft.com/office/drawing/2014/main" id="{D44E0FE5-F6EC-EBEF-9919-76199E6F0CA4}"/>
              </a:ext>
              <a:ext uri="{C183D7F6-B498-43B3-948B-1728B52AA6E4}">
                <adec:decorative xmlns:adec="http://schemas.microsoft.com/office/drawing/2017/decorative" val="1"/>
              </a:ext>
            </a:extLst>
          </p:cNvPr>
          <p:cNvGrpSpPr/>
          <p:nvPr/>
        </p:nvGrpSpPr>
        <p:grpSpPr>
          <a:xfrm>
            <a:off x="1245909" y="2897232"/>
            <a:ext cx="943249" cy="567798"/>
            <a:chOff x="1685457" y="2897232"/>
            <a:chExt cx="943249" cy="567798"/>
          </a:xfrm>
        </p:grpSpPr>
        <p:pic>
          <p:nvPicPr>
            <p:cNvPr id="95" name="Graphic 94">
              <a:extLst>
                <a:ext uri="{FF2B5EF4-FFF2-40B4-BE49-F238E27FC236}">
                  <a16:creationId xmlns:a16="http://schemas.microsoft.com/office/drawing/2014/main" id="{831D9E2E-1EF6-C717-A038-41246E26DC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8572" y="2968010"/>
              <a:ext cx="497020" cy="497020"/>
            </a:xfrm>
            <a:prstGeom prst="rect">
              <a:avLst/>
            </a:prstGeom>
          </p:spPr>
        </p:pic>
        <p:pic>
          <p:nvPicPr>
            <p:cNvPr id="96" name="Graphic 95">
              <a:extLst>
                <a:ext uri="{FF2B5EF4-FFF2-40B4-BE49-F238E27FC236}">
                  <a16:creationId xmlns:a16="http://schemas.microsoft.com/office/drawing/2014/main" id="{DC80ACC4-D004-9DDC-7F2D-CFA7E72A0A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667" y="2897232"/>
              <a:ext cx="287039" cy="287039"/>
            </a:xfrm>
            <a:prstGeom prst="rect">
              <a:avLst/>
            </a:prstGeom>
          </p:spPr>
        </p:pic>
        <p:pic>
          <p:nvPicPr>
            <p:cNvPr id="97" name="Graphic 96">
              <a:extLst>
                <a:ext uri="{FF2B5EF4-FFF2-40B4-BE49-F238E27FC236}">
                  <a16:creationId xmlns:a16="http://schemas.microsoft.com/office/drawing/2014/main" id="{4CF3654B-CD75-867A-08A3-78648A22A5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5457" y="2897232"/>
              <a:ext cx="287039" cy="287039"/>
            </a:xfrm>
            <a:prstGeom prst="rect">
              <a:avLst/>
            </a:prstGeom>
          </p:spPr>
        </p:pic>
      </p:grpSp>
      <p:cxnSp>
        <p:nvCxnSpPr>
          <p:cNvPr id="99" name="Straight Arrow Connector 98">
            <a:extLst>
              <a:ext uri="{FF2B5EF4-FFF2-40B4-BE49-F238E27FC236}">
                <a16:creationId xmlns:a16="http://schemas.microsoft.com/office/drawing/2014/main" id="{C714686E-D857-2CEF-58F3-3D14C25A8A55}"/>
              </a:ext>
              <a:ext uri="{C183D7F6-B498-43B3-948B-1728B52AA6E4}">
                <adec:decorative xmlns:adec="http://schemas.microsoft.com/office/drawing/2017/decorative" val="1"/>
              </a:ext>
            </a:extLst>
          </p:cNvPr>
          <p:cNvCxnSpPr>
            <a:cxnSpLocks/>
          </p:cNvCxnSpPr>
          <p:nvPr/>
        </p:nvCxnSpPr>
        <p:spPr>
          <a:xfrm flipV="1">
            <a:off x="6953313" y="2156272"/>
            <a:ext cx="453943" cy="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100" name="Straight Connector 99">
            <a:extLst>
              <a:ext uri="{FF2B5EF4-FFF2-40B4-BE49-F238E27FC236}">
                <a16:creationId xmlns:a16="http://schemas.microsoft.com/office/drawing/2014/main" id="{9D99D125-DCA8-C146-E72E-CFF631997EA9}"/>
              </a:ext>
              <a:ext uri="{C183D7F6-B498-43B3-948B-1728B52AA6E4}">
                <adec:decorative xmlns:adec="http://schemas.microsoft.com/office/drawing/2017/decorative" val="1"/>
              </a:ext>
            </a:extLst>
          </p:cNvPr>
          <p:cNvCxnSpPr>
            <a:cxnSpLocks/>
          </p:cNvCxnSpPr>
          <p:nvPr/>
        </p:nvCxnSpPr>
        <p:spPr>
          <a:xfrm flipV="1">
            <a:off x="6958914" y="2143333"/>
            <a:ext cx="0" cy="1066779"/>
          </a:xfrm>
          <a:prstGeom prst="line">
            <a:avLst/>
          </a:prstGeom>
          <a:noFill/>
          <a:ln w="25400" cap="flat" cmpd="sng" algn="ctr">
            <a:solidFill>
              <a:schemeClr val="accent2"/>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09068B2E-0C3D-FEBA-673A-99BDC3544772}"/>
              </a:ext>
              <a:ext uri="{C183D7F6-B498-43B3-948B-1728B52AA6E4}">
                <adec:decorative xmlns:adec="http://schemas.microsoft.com/office/drawing/2017/decorative" val="1"/>
              </a:ext>
            </a:extLst>
          </p:cNvPr>
          <p:cNvCxnSpPr>
            <a:cxnSpLocks/>
          </p:cNvCxnSpPr>
          <p:nvPr/>
        </p:nvCxnSpPr>
        <p:spPr>
          <a:xfrm flipH="1" flipV="1">
            <a:off x="6504971" y="3184044"/>
            <a:ext cx="453943" cy="0"/>
          </a:xfrm>
          <a:prstGeom prst="line">
            <a:avLst/>
          </a:prstGeom>
          <a:noFill/>
          <a:ln w="25400" cap="flat" cmpd="sng" algn="ctr">
            <a:solidFill>
              <a:schemeClr val="accent2"/>
            </a:solidFill>
            <a:prstDash val="solid"/>
            <a:miter lim="800000"/>
            <a:headEnd type="none" w="med" len="med"/>
            <a:tailEnd type="triangle" w="lg" len="med"/>
          </a:ln>
          <a:effectLst/>
        </p:spPr>
      </p:cxnSp>
      <p:cxnSp>
        <p:nvCxnSpPr>
          <p:cNvPr id="26" name="Straight Arrow Connector 25">
            <a:extLst>
              <a:ext uri="{FF2B5EF4-FFF2-40B4-BE49-F238E27FC236}">
                <a16:creationId xmlns:a16="http://schemas.microsoft.com/office/drawing/2014/main" id="{885673BE-89B9-0272-5838-599AA91B5229}"/>
              </a:ext>
              <a:ext uri="{C183D7F6-B498-43B3-948B-1728B52AA6E4}">
                <adec:decorative xmlns:adec="http://schemas.microsoft.com/office/drawing/2017/decorative" val="1"/>
              </a:ext>
            </a:extLst>
          </p:cNvPr>
          <p:cNvCxnSpPr>
            <a:cxnSpLocks/>
          </p:cNvCxnSpPr>
          <p:nvPr/>
        </p:nvCxnSpPr>
        <p:spPr>
          <a:xfrm>
            <a:off x="2483141" y="3181131"/>
            <a:ext cx="1088588" cy="0"/>
          </a:xfrm>
          <a:prstGeom prst="straightConnector1">
            <a:avLst/>
          </a:prstGeom>
          <a:noFill/>
          <a:ln w="25400" cap="flat" cmpd="sng" algn="ctr">
            <a:solidFill>
              <a:schemeClr val="accent2"/>
            </a:solidFill>
            <a:prstDash val="solid"/>
            <a:miter lim="800000"/>
            <a:headEnd type="none" w="lg" len="med"/>
            <a:tailEnd type="triangle" w="lg" len="med"/>
          </a:ln>
          <a:effectLst/>
        </p:spPr>
      </p:cxnSp>
      <p:sp>
        <p:nvSpPr>
          <p:cNvPr id="27" name="Rectangle: Rounded Corners 104">
            <a:extLst>
              <a:ext uri="{FF2B5EF4-FFF2-40B4-BE49-F238E27FC236}">
                <a16:creationId xmlns:a16="http://schemas.microsoft.com/office/drawing/2014/main" id="{F4C8C5A2-4FC0-595D-6496-62699CBB0D65}"/>
              </a:ext>
            </a:extLst>
          </p:cNvPr>
          <p:cNvSpPr/>
          <p:nvPr/>
        </p:nvSpPr>
        <p:spPr>
          <a:xfrm>
            <a:off x="7595562" y="3725356"/>
            <a:ext cx="3828518" cy="799031"/>
          </a:xfrm>
          <a:prstGeom prst="rect">
            <a:avLst/>
          </a:prstGeom>
          <a:solidFill>
            <a:schemeClr val="bg1">
              <a:lumMod val="95000"/>
            </a:schemeClr>
          </a:solidFill>
          <a:ln w="25400" cap="flat" cmpd="sng" algn="ctr">
            <a:solidFill>
              <a:schemeClr val="tx1">
                <a:lumMod val="20000"/>
                <a:lumOff val="80000"/>
              </a:schemeClr>
            </a:solidFill>
            <a:prstDash val="solid"/>
            <a:headEnd type="none" w="med" len="med"/>
            <a:tailEnd type="none" w="med" len="med"/>
          </a:ln>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ea typeface="+mn-ea"/>
                <a:cs typeface="Segoe UI"/>
              </a:rPr>
              <a:t>Backend APIs</a:t>
            </a:r>
          </a:p>
        </p:txBody>
      </p:sp>
      <p:sp>
        <p:nvSpPr>
          <p:cNvPr id="2" name="Arrow: Pentagon 1">
            <a:extLst>
              <a:ext uri="{FF2B5EF4-FFF2-40B4-BE49-F238E27FC236}">
                <a16:creationId xmlns:a16="http://schemas.microsoft.com/office/drawing/2014/main" id="{B90F4DA6-52F1-41EA-F69F-9EA6EF0A08F3}"/>
              </a:ext>
            </a:extLst>
          </p:cNvPr>
          <p:cNvSpPr/>
          <p:nvPr/>
        </p:nvSpPr>
        <p:spPr>
          <a:xfrm>
            <a:off x="10212870" y="457200"/>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 mins</a:t>
            </a:r>
          </a:p>
        </p:txBody>
      </p:sp>
      <p:sp>
        <p:nvSpPr>
          <p:cNvPr id="6" name="Footer Placeholder 5">
            <a:extLst>
              <a:ext uri="{FF2B5EF4-FFF2-40B4-BE49-F238E27FC236}">
                <a16:creationId xmlns:a16="http://schemas.microsoft.com/office/drawing/2014/main" id="{254715FB-DA58-FC2D-25C7-2A520E116AAD}"/>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7" name="Slide Number Placeholder 6">
            <a:extLst>
              <a:ext uri="{FF2B5EF4-FFF2-40B4-BE49-F238E27FC236}">
                <a16:creationId xmlns:a16="http://schemas.microsoft.com/office/drawing/2014/main" id="{0107A2B7-3B2E-15AF-2B50-937187ED8157}"/>
              </a:ext>
            </a:extLst>
          </p:cNvPr>
          <p:cNvSpPr>
            <a:spLocks noGrp="1"/>
          </p:cNvSpPr>
          <p:nvPr>
            <p:ph type="sldNum" idx="10"/>
          </p:nvPr>
        </p:nvSpPr>
        <p:spPr/>
        <p:txBody>
          <a:bodyPr/>
          <a:lstStyle/>
          <a:p>
            <a:fld id="{3BD295A3-96FB-4E80-91AF-4225D266C57B}" type="slidenum">
              <a:rPr lang="en-US" smtClean="0">
                <a:solidFill>
                  <a:schemeClr val="tx1"/>
                </a:solidFill>
              </a:rPr>
              <a:t>7</a:t>
            </a:fld>
            <a:endParaRPr lang="en-US">
              <a:solidFill>
                <a:schemeClr val="tx1"/>
              </a:solidFill>
            </a:endParaRPr>
          </a:p>
        </p:txBody>
      </p:sp>
    </p:spTree>
    <p:extLst>
      <p:ext uri="{BB962C8B-B14F-4D97-AF65-F5344CB8AC3E}">
        <p14:creationId xmlns:p14="http://schemas.microsoft.com/office/powerpoint/2010/main" val="35419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nodeType="with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500"/>
                                        <p:tgtEl>
                                          <p:spTgt spid="99"/>
                                        </p:tgtEl>
                                      </p:cBhvr>
                                    </p:animEffect>
                                  </p:childTnLst>
                                </p:cTn>
                              </p:par>
                              <p:par>
                                <p:cTn id="47" presetID="10"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fade">
                                      <p:cBhvr>
                                        <p:cTn id="49" dur="500"/>
                                        <p:tgtEl>
                                          <p:spTgt spid="100"/>
                                        </p:tgtEl>
                                      </p:cBhvr>
                                    </p:animEffect>
                                  </p:childTnLst>
                                </p:cTn>
                              </p:par>
                              <p:par>
                                <p:cTn id="50" presetID="10" presetClass="entr" presetSubtype="0" fill="hold" nodeType="with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103" grpId="0" animBg="1"/>
      <p:bldP spid="46" grpId="0" animBg="1"/>
      <p:bldP spid="37" grpId="0" animBg="1"/>
      <p:bldP spid="40" grpId="0" animBg="1"/>
      <p:bldP spid="36" grpId="0" animBg="1"/>
      <p:bldP spid="32" grpId="0" animBg="1"/>
      <p:bldP spid="42"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aka.ms/fitness-store&#10;">
            <a:extLst>
              <a:ext uri="{FF2B5EF4-FFF2-40B4-BE49-F238E27FC236}">
                <a16:creationId xmlns:a16="http://schemas.microsoft.com/office/drawing/2014/main" id="{E8B7C6B3-D696-4BED-8BE1-642AD785C262}"/>
              </a:ext>
            </a:extLst>
          </p:cNvPr>
          <p:cNvGrpSpPr/>
          <p:nvPr/>
        </p:nvGrpSpPr>
        <p:grpSpPr>
          <a:xfrm>
            <a:off x="609392" y="4343400"/>
            <a:ext cx="3123709" cy="457200"/>
            <a:chOff x="3193297" y="5863931"/>
            <a:chExt cx="3079448" cy="354925"/>
          </a:xfrm>
        </p:grpSpPr>
        <p:sp>
          <p:nvSpPr>
            <p:cNvPr id="6" name="Rectangle: Rounded Corners 5">
              <a:extLst>
                <a:ext uri="{FF2B5EF4-FFF2-40B4-BE49-F238E27FC236}">
                  <a16:creationId xmlns:a16="http://schemas.microsoft.com/office/drawing/2014/main" id="{07ECBA01-0F15-8539-4AF7-39DC7BD60A10}"/>
                </a:ext>
              </a:extLst>
            </p:cNvPr>
            <p:cNvSpPr/>
            <p:nvPr/>
          </p:nvSpPr>
          <p:spPr bwMode="auto">
            <a:xfrm>
              <a:off x="3193297" y="5863931"/>
              <a:ext cx="3079448" cy="354925"/>
            </a:xfrm>
            <a:prstGeom prst="roundRect">
              <a:avLst>
                <a:gd name="adj" fmla="val 8245"/>
              </a:avLst>
            </a:prstGeom>
            <a:gradFill flip="none" rotWithShape="1">
              <a:gsLst>
                <a:gs pos="0">
                  <a:schemeClr val="accent5">
                    <a:lumMod val="50000"/>
                  </a:schemeClr>
                </a:gs>
                <a:gs pos="38000">
                  <a:schemeClr val="accent5">
                    <a:lumMod val="75000"/>
                  </a:schemeClr>
                </a:gs>
                <a:gs pos="100000">
                  <a:schemeClr val="accent5"/>
                </a:gs>
              </a:gsLst>
              <a:lin ang="13500000" scaled="1"/>
              <a:tileRect/>
            </a:gradFill>
            <a:ln w="57150" cap="rnd" cmpd="sng" algn="ctr">
              <a:noFill/>
              <a:prstDash val="solid"/>
              <a:headEnd type="none" w="lg" len="med"/>
              <a:tailEnd type="none" w="lg" len="med"/>
            </a:ln>
            <a:effectLst/>
          </p:spPr>
          <p:txBody>
            <a:bodyPr wrap="square" lIns="27432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chemeClr val="bg1"/>
                  </a:solidFill>
                  <a:effectLst/>
                  <a:uLnTx/>
                  <a:uFillTx/>
                  <a:ea typeface="+mn-ea"/>
                  <a:cs typeface="+mn-cs"/>
                  <a:hlinkClick r:id="rId3">
                    <a:extLst>
                      <a:ext uri="{A12FA001-AC4F-418D-AE19-62706E023703}">
                        <ahyp:hlinkClr xmlns:ahyp="http://schemas.microsoft.com/office/drawing/2018/hyperlinkcolor" val="tx"/>
                      </a:ext>
                    </a:extLst>
                  </a:hlinkClick>
                </a:rPr>
                <a:t>aka.ms/fitness-store</a:t>
              </a:r>
              <a:endParaRPr kumimoji="0" lang="en-US" sz="1600" i="0" u="none" strike="noStrike" kern="0" cap="none" spc="0" normalizeH="0" baseline="0" noProof="0">
                <a:ln>
                  <a:noFill/>
                </a:ln>
                <a:solidFill>
                  <a:schemeClr val="bg1"/>
                </a:solidFill>
                <a:effectLst/>
                <a:uLnTx/>
                <a:uFillTx/>
                <a:ea typeface="+mn-ea"/>
                <a:cs typeface="Segoe UI Semibold"/>
                <a:hlinkClick r:id="rId3">
                  <a:extLst>
                    <a:ext uri="{A12FA001-AC4F-418D-AE19-62706E023703}">
                      <ahyp:hlinkClr xmlns:ahyp="http://schemas.microsoft.com/office/drawing/2018/hyperlinkcolor" val="tx"/>
                    </a:ext>
                  </a:extLst>
                </a:hlinkClick>
              </a:endParaRPr>
            </a:p>
          </p:txBody>
        </p:sp>
        <p:cxnSp>
          <p:nvCxnSpPr>
            <p:cNvPr id="8" name="Straight Arrow Connector 7">
              <a:extLst>
                <a:ext uri="{FF2B5EF4-FFF2-40B4-BE49-F238E27FC236}">
                  <a16:creationId xmlns:a16="http://schemas.microsoft.com/office/drawing/2014/main" id="{AF692654-168B-78F8-54E9-C853E50ED4AC}"/>
                </a:ext>
              </a:extLst>
            </p:cNvPr>
            <p:cNvCxnSpPr>
              <a:cxnSpLocks/>
            </p:cNvCxnSpPr>
            <p:nvPr/>
          </p:nvCxnSpPr>
          <p:spPr>
            <a:xfrm flipV="1">
              <a:off x="5710181" y="6041393"/>
              <a:ext cx="317147" cy="1"/>
            </a:xfrm>
            <a:prstGeom prst="straightConnector1">
              <a:avLst/>
            </a:prstGeom>
            <a:noFill/>
            <a:ln w="38100" cap="flat" cmpd="sng" algn="ctr">
              <a:solidFill>
                <a:schemeClr val="bg1"/>
              </a:solidFill>
              <a:prstDash val="solid"/>
              <a:miter lim="800000"/>
              <a:headEnd type="none" w="lg" len="med"/>
              <a:tailEnd type="triangle" w="lg" len="med"/>
            </a:ln>
            <a:effectLst/>
          </p:spPr>
        </p:cxnSp>
      </p:grpSp>
      <p:grpSp>
        <p:nvGrpSpPr>
          <p:cNvPr id="5" name="Group 4">
            <a:extLst>
              <a:ext uri="{FF2B5EF4-FFF2-40B4-BE49-F238E27FC236}">
                <a16:creationId xmlns:a16="http://schemas.microsoft.com/office/drawing/2014/main" id="{2D6448E9-BCF7-E243-2E5C-FE8C5232624E}"/>
              </a:ext>
            </a:extLst>
          </p:cNvPr>
          <p:cNvGrpSpPr/>
          <p:nvPr/>
        </p:nvGrpSpPr>
        <p:grpSpPr>
          <a:xfrm>
            <a:off x="4362662" y="-361505"/>
            <a:ext cx="7829338" cy="6858000"/>
            <a:chOff x="4012424" y="701885"/>
            <a:chExt cx="5713886" cy="5005000"/>
          </a:xfrm>
        </p:grpSpPr>
        <p:pic>
          <p:nvPicPr>
            <p:cNvPr id="7" name="Picture 6" descr="Screenshot of Acme Fitness webpage">
              <a:extLst>
                <a:ext uri="{FF2B5EF4-FFF2-40B4-BE49-F238E27FC236}">
                  <a16:creationId xmlns:a16="http://schemas.microsoft.com/office/drawing/2014/main" id="{6F58F259-4E67-6722-692F-5328E61F4CEC}"/>
                </a:ext>
              </a:extLst>
            </p:cNvPr>
            <p:cNvPicPr>
              <a:picLocks noChangeAspect="1"/>
            </p:cNvPicPr>
            <p:nvPr/>
          </p:nvPicPr>
          <p:blipFill rotWithShape="1">
            <a:blip r:embed="rId4">
              <a:extLst>
                <a:ext uri="{28A0092B-C50C-407E-A947-70E740481C1C}">
                  <a14:useLocalDpi xmlns:a14="http://schemas.microsoft.com/office/drawing/2010/main" val="0"/>
                </a:ext>
              </a:extLst>
            </a:blip>
            <a:srcRect t="-197" r="30405" b="564"/>
            <a:stretch/>
          </p:blipFill>
          <p:spPr>
            <a:xfrm>
              <a:off x="5633707" y="1352019"/>
              <a:ext cx="4092603" cy="4051147"/>
            </a:xfrm>
            <a:prstGeom prst="rect">
              <a:avLst/>
            </a:prstGeom>
            <a:no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contourClr>
                <a:srgbClr val="C0C0C0"/>
              </a:contourClr>
            </a:sp3d>
          </p:spPr>
        </p:pic>
        <p:pic>
          <p:nvPicPr>
            <p:cNvPr id="1026" name="Picture 2">
              <a:extLst>
                <a:ext uri="{FF2B5EF4-FFF2-40B4-BE49-F238E27FC236}">
                  <a16:creationId xmlns:a16="http://schemas.microsoft.com/office/drawing/2014/main" id="{83DDF3D4-5D1E-FCD6-2C56-0A47FD4826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11795" r="37305" b="14983"/>
            <a:stretch/>
          </p:blipFill>
          <p:spPr bwMode="auto">
            <a:xfrm>
              <a:off x="4012424" y="701885"/>
              <a:ext cx="5713886" cy="5005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F0877101-37A5-FD8D-70F1-B66BB25CC592}"/>
              </a:ext>
            </a:extLst>
          </p:cNvPr>
          <p:cNvSpPr>
            <a:spLocks noGrp="1"/>
          </p:cNvSpPr>
          <p:nvPr>
            <p:ph type="title"/>
          </p:nvPr>
        </p:nvSpPr>
        <p:spPr>
          <a:xfrm>
            <a:off x="609392" y="3428999"/>
            <a:ext cx="10972801" cy="547577"/>
          </a:xfrm>
        </p:spPr>
        <p:txBody>
          <a:bodyPr vert="horz" wrap="square" lIns="0" tIns="0" rIns="0" bIns="0" rtlCol="0" anchor="b">
            <a:spAutoFit/>
          </a:bodyPr>
          <a:lstStyle/>
          <a:p>
            <a:r>
              <a:rPr lang="en-US" sz="3600"/>
              <a:t>Acme Fitness</a:t>
            </a:r>
          </a:p>
        </p:txBody>
      </p:sp>
      <p:sp>
        <p:nvSpPr>
          <p:cNvPr id="11" name="Footer Placeholder 10">
            <a:extLst>
              <a:ext uri="{FF2B5EF4-FFF2-40B4-BE49-F238E27FC236}">
                <a16:creationId xmlns:a16="http://schemas.microsoft.com/office/drawing/2014/main" id="{D9D3E4BF-DAB0-5161-80EE-7ECA8FFFD70A}"/>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13" name="Slide Number Placeholder 12">
            <a:extLst>
              <a:ext uri="{FF2B5EF4-FFF2-40B4-BE49-F238E27FC236}">
                <a16:creationId xmlns:a16="http://schemas.microsoft.com/office/drawing/2014/main" id="{8090AD23-80F3-4C8C-3DD6-7219D595B9DF}"/>
              </a:ext>
            </a:extLst>
          </p:cNvPr>
          <p:cNvSpPr>
            <a:spLocks noGrp="1"/>
          </p:cNvSpPr>
          <p:nvPr>
            <p:ph type="sldNum" idx="10"/>
          </p:nvPr>
        </p:nvSpPr>
        <p:spPr/>
        <p:txBody>
          <a:bodyPr/>
          <a:lstStyle/>
          <a:p>
            <a:fld id="{3BD295A3-96FB-4E80-91AF-4225D266C57B}" type="slidenum">
              <a:rPr lang="en-US" smtClean="0">
                <a:solidFill>
                  <a:schemeClr val="tx1"/>
                </a:solidFill>
              </a:rPr>
              <a:t>8</a:t>
            </a:fld>
            <a:endParaRPr lang="en-US">
              <a:solidFill>
                <a:schemeClr val="tx1"/>
              </a:solidFill>
            </a:endParaRPr>
          </a:p>
        </p:txBody>
      </p:sp>
    </p:spTree>
    <p:extLst>
      <p:ext uri="{BB962C8B-B14F-4D97-AF65-F5344CB8AC3E}">
        <p14:creationId xmlns:p14="http://schemas.microsoft.com/office/powerpoint/2010/main" val="9818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5E-6 0.04607 L 5E-6 -4.44444E-6 " pathEditMode="relative" rAng="0" ptsTypes="AA">
                                      <p:cBhvr>
                                        <p:cTn id="9" dur="600" fill="hold"/>
                                        <p:tgtEl>
                                          <p:spTgt spid="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48B51A-AA63-722C-70A9-C5A38FB4AA4C}"/>
              </a:ext>
            </a:extLst>
          </p:cNvPr>
          <p:cNvSpPr>
            <a:spLocks noGrp="1"/>
          </p:cNvSpPr>
          <p:nvPr>
            <p:ph type="title"/>
          </p:nvPr>
        </p:nvSpPr>
        <p:spPr/>
        <p:txBody>
          <a:bodyPr anchor="b">
            <a:normAutofit/>
          </a:bodyPr>
          <a:lstStyle/>
          <a:p>
            <a:r>
              <a:rPr lang="en-US"/>
              <a:t>Common app architecture</a:t>
            </a:r>
          </a:p>
        </p:txBody>
      </p:sp>
      <p:sp>
        <p:nvSpPr>
          <p:cNvPr id="13" name="Footer Placeholder 4">
            <a:extLst>
              <a:ext uri="{FF2B5EF4-FFF2-40B4-BE49-F238E27FC236}">
                <a16:creationId xmlns:a16="http://schemas.microsoft.com/office/drawing/2014/main" id="{F3BA82B5-D840-7868-C6F9-003701848C81}"/>
              </a:ext>
            </a:extLst>
          </p:cNvPr>
          <p:cNvSpPr>
            <a:spLocks noGrp="1"/>
          </p:cNvSpPr>
          <p:nvPr>
            <p:ph type="ftr" sz="quarter" idx="11"/>
          </p:nvPr>
        </p:nvSpPr>
        <p:spPr/>
        <p:txBody>
          <a:bodyPr/>
          <a:lstStyle/>
          <a:p>
            <a:pPr>
              <a:spcAft>
                <a:spcPts val="600"/>
              </a:spcAft>
            </a:pPr>
            <a:r>
              <a:rPr lang="en-US">
                <a:solidFill>
                  <a:schemeClr val="tx1"/>
                </a:solidFill>
              </a:rPr>
              <a:t>©2022 VMware, Inc. and Microsoft Corporation. All rights reserved.</a:t>
            </a:r>
          </a:p>
        </p:txBody>
      </p:sp>
      <p:sp>
        <p:nvSpPr>
          <p:cNvPr id="8" name="Rectangle 7">
            <a:extLst>
              <a:ext uri="{FF2B5EF4-FFF2-40B4-BE49-F238E27FC236}">
                <a16:creationId xmlns:a16="http://schemas.microsoft.com/office/drawing/2014/main" id="{897FCAD7-1E48-688C-21F0-77D4EB8004AA}"/>
              </a:ext>
            </a:extLst>
          </p:cNvPr>
          <p:cNvSpPr/>
          <p:nvPr/>
        </p:nvSpPr>
        <p:spPr>
          <a:xfrm>
            <a:off x="3319878" y="1380675"/>
            <a:ext cx="8262522" cy="3348663"/>
          </a:xfrm>
          <a:prstGeom prst="rect">
            <a:avLst/>
          </a:prstGeom>
          <a:solidFill>
            <a:schemeClr val="bg1">
              <a:alpha val="34000"/>
            </a:schemeClr>
          </a:solidFill>
          <a:ln w="57150" cap="flat" cmpd="sng" algn="ctr">
            <a:gradFill>
              <a:gsLst>
                <a:gs pos="0">
                  <a:schemeClr val="accent3"/>
                </a:gs>
                <a:gs pos="100000">
                  <a:schemeClr val="accent6"/>
                </a:gs>
              </a:gsLst>
              <a:lin ang="5400000" scaled="1"/>
            </a:gradFill>
            <a:prstDash val="solid"/>
            <a:miter lim="800000"/>
            <a:headEnd type="none" w="med" len="med"/>
            <a:tailEnd type="none" w="med" len="med"/>
          </a:ln>
          <a:effectLst/>
        </p:spPr>
        <p:txBody>
          <a:bodyPr rot="0" spcFirstLastPara="0" vertOverflow="overflow" horzOverflow="overflow" vert="horz" wrap="none" lIns="0" tIns="0" rIns="0" bIns="9141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endParaRPr lang="en-US" sz="6898" kern="0" spc="-100">
              <a:gradFill>
                <a:gsLst>
                  <a:gs pos="0">
                    <a:srgbClr val="0078D4"/>
                  </a:gs>
                  <a:gs pos="100000">
                    <a:srgbClr val="FFA38B"/>
                  </a:gs>
                </a:gsLst>
                <a:lin ang="2700000" scaled="0"/>
              </a:gradFill>
              <a:latin typeface="Segoe UI Semibold"/>
              <a:cs typeface="Segoe UI" pitchFamily="34" charset="0"/>
            </a:endParaRPr>
          </a:p>
        </p:txBody>
      </p:sp>
      <p:sp>
        <p:nvSpPr>
          <p:cNvPr id="12" name="TextBox 11">
            <a:extLst>
              <a:ext uri="{FF2B5EF4-FFF2-40B4-BE49-F238E27FC236}">
                <a16:creationId xmlns:a16="http://schemas.microsoft.com/office/drawing/2014/main" id="{7D704AAE-66F1-B440-E107-854388638617}"/>
              </a:ext>
            </a:extLst>
          </p:cNvPr>
          <p:cNvSpPr txBox="1"/>
          <p:nvPr/>
        </p:nvSpPr>
        <p:spPr>
          <a:xfrm>
            <a:off x="3731008" y="1738990"/>
            <a:ext cx="2300675" cy="338554"/>
          </a:xfrm>
          <a:prstGeom prst="rect">
            <a:avLst/>
          </a:prstGeom>
          <a:noFill/>
        </p:spPr>
        <p:txBody>
          <a:bodyPr wrap="square" lIns="91416" rtlCol="0">
            <a:spAutoFit/>
          </a:bodyPr>
          <a:lstStyle/>
          <a:p>
            <a:pPr defTabSz="914126">
              <a:defRPr/>
            </a:pPr>
            <a:r>
              <a:rPr lang="en-US" sz="1600" b="1">
                <a:solidFill>
                  <a:schemeClr val="accent2"/>
                </a:solidFill>
                <a:cs typeface="Segoe UI"/>
              </a:rPr>
              <a:t>Azure Spring Apps</a:t>
            </a:r>
          </a:p>
        </p:txBody>
      </p:sp>
      <p:pic>
        <p:nvPicPr>
          <p:cNvPr id="16" name="Graphic 15">
            <a:extLst>
              <a:ext uri="{FF2B5EF4-FFF2-40B4-BE49-F238E27FC236}">
                <a16:creationId xmlns:a16="http://schemas.microsoft.com/office/drawing/2014/main" id="{8B3E4F57-2CFE-2EC5-E235-8B626E0513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9993" y="1542152"/>
            <a:ext cx="729337" cy="729337"/>
          </a:xfrm>
          <a:prstGeom prst="rect">
            <a:avLst/>
          </a:prstGeom>
        </p:spPr>
      </p:pic>
      <p:cxnSp>
        <p:nvCxnSpPr>
          <p:cNvPr id="18" name="Straight Arrow Connector 17">
            <a:extLst>
              <a:ext uri="{FF2B5EF4-FFF2-40B4-BE49-F238E27FC236}">
                <a16:creationId xmlns:a16="http://schemas.microsoft.com/office/drawing/2014/main" id="{681C43A5-1C12-7B59-E147-702F4648E196}"/>
              </a:ext>
            </a:extLst>
          </p:cNvPr>
          <p:cNvCxnSpPr>
            <a:cxnSpLocks/>
          </p:cNvCxnSpPr>
          <p:nvPr/>
        </p:nvCxnSpPr>
        <p:spPr>
          <a:xfrm>
            <a:off x="8247013" y="4333899"/>
            <a:ext cx="0" cy="730533"/>
          </a:xfrm>
          <a:prstGeom prst="straightConnector1">
            <a:avLst/>
          </a:prstGeom>
          <a:noFill/>
          <a:ln w="25400" cap="sq" cmpd="sng" algn="ctr">
            <a:solidFill>
              <a:schemeClr val="accent2"/>
            </a:solidFill>
            <a:prstDash val="solid"/>
            <a:miter lim="800000"/>
            <a:headEnd type="none" w="lg" len="med"/>
            <a:tailEnd type="triangle" w="lg" len="med"/>
          </a:ln>
          <a:effectLst/>
        </p:spPr>
      </p:cxnSp>
      <p:cxnSp>
        <p:nvCxnSpPr>
          <p:cNvPr id="19" name="Straight Arrow Connector 18">
            <a:extLst>
              <a:ext uri="{FF2B5EF4-FFF2-40B4-BE49-F238E27FC236}">
                <a16:creationId xmlns:a16="http://schemas.microsoft.com/office/drawing/2014/main" id="{51D76629-8583-00F9-4675-5C66DB4DA2CE}"/>
              </a:ext>
            </a:extLst>
          </p:cNvPr>
          <p:cNvCxnSpPr>
            <a:cxnSpLocks/>
          </p:cNvCxnSpPr>
          <p:nvPr/>
        </p:nvCxnSpPr>
        <p:spPr>
          <a:xfrm>
            <a:off x="5188021" y="3451108"/>
            <a:ext cx="0" cy="1613324"/>
          </a:xfrm>
          <a:prstGeom prst="straightConnector1">
            <a:avLst/>
          </a:prstGeom>
          <a:noFill/>
          <a:ln w="25400" cap="sq" cmpd="sng" algn="ctr">
            <a:solidFill>
              <a:schemeClr val="accent2"/>
            </a:solidFill>
            <a:prstDash val="solid"/>
            <a:miter lim="800000"/>
            <a:headEnd type="none" w="lg" len="med"/>
            <a:tailEnd type="triangle" w="lg" len="med"/>
          </a:ln>
          <a:effectLst/>
        </p:spPr>
      </p:cxnSp>
      <p:cxnSp>
        <p:nvCxnSpPr>
          <p:cNvPr id="23" name="Straight Arrow Connector 22">
            <a:extLst>
              <a:ext uri="{FF2B5EF4-FFF2-40B4-BE49-F238E27FC236}">
                <a16:creationId xmlns:a16="http://schemas.microsoft.com/office/drawing/2014/main" id="{D0BA356A-6D45-363C-0AE5-5798B30AFD19}"/>
              </a:ext>
            </a:extLst>
          </p:cNvPr>
          <p:cNvCxnSpPr>
            <a:cxnSpLocks/>
          </p:cNvCxnSpPr>
          <p:nvPr/>
        </p:nvCxnSpPr>
        <p:spPr>
          <a:xfrm>
            <a:off x="10252924" y="4333899"/>
            <a:ext cx="0" cy="730533"/>
          </a:xfrm>
          <a:prstGeom prst="straightConnector1">
            <a:avLst/>
          </a:prstGeom>
          <a:noFill/>
          <a:ln w="25400" cap="sq" cmpd="sng" algn="ctr">
            <a:solidFill>
              <a:schemeClr val="accent2"/>
            </a:solidFill>
            <a:prstDash val="solid"/>
            <a:miter lim="800000"/>
            <a:headEnd type="none" w="lg" len="med"/>
            <a:tailEnd type="triangle" w="lg" len="med"/>
          </a:ln>
          <a:effectLst/>
        </p:spPr>
      </p:cxnSp>
      <p:cxnSp>
        <p:nvCxnSpPr>
          <p:cNvPr id="26" name="Straight Arrow Connector 25">
            <a:extLst>
              <a:ext uri="{FF2B5EF4-FFF2-40B4-BE49-F238E27FC236}">
                <a16:creationId xmlns:a16="http://schemas.microsoft.com/office/drawing/2014/main" id="{17AD7C77-9F8A-A3D6-22D3-1ED46ED205F2}"/>
              </a:ext>
            </a:extLst>
          </p:cNvPr>
          <p:cNvCxnSpPr>
            <a:cxnSpLocks/>
          </p:cNvCxnSpPr>
          <p:nvPr/>
        </p:nvCxnSpPr>
        <p:spPr>
          <a:xfrm>
            <a:off x="6970565" y="2026572"/>
            <a:ext cx="521732" cy="0"/>
          </a:xfrm>
          <a:prstGeom prst="straightConnector1">
            <a:avLst/>
          </a:prstGeom>
          <a:noFill/>
          <a:ln w="25400" cap="sq" cmpd="sng" algn="ctr">
            <a:solidFill>
              <a:schemeClr val="accent2"/>
            </a:solidFill>
            <a:prstDash val="solid"/>
            <a:miter lim="800000"/>
            <a:headEnd type="none" w="lg" len="med"/>
            <a:tailEnd type="triangle" w="lg" len="med"/>
          </a:ln>
          <a:effectLst/>
        </p:spPr>
      </p:cxnSp>
      <p:cxnSp>
        <p:nvCxnSpPr>
          <p:cNvPr id="27" name="Straight Connector 26">
            <a:extLst>
              <a:ext uri="{FF2B5EF4-FFF2-40B4-BE49-F238E27FC236}">
                <a16:creationId xmlns:a16="http://schemas.microsoft.com/office/drawing/2014/main" id="{2E60A429-6E7E-A1B3-3ADC-70B994870C10}"/>
              </a:ext>
            </a:extLst>
          </p:cNvPr>
          <p:cNvCxnSpPr>
            <a:cxnSpLocks/>
          </p:cNvCxnSpPr>
          <p:nvPr/>
        </p:nvCxnSpPr>
        <p:spPr>
          <a:xfrm flipV="1">
            <a:off x="6971232" y="2026077"/>
            <a:ext cx="0" cy="1540540"/>
          </a:xfrm>
          <a:prstGeom prst="line">
            <a:avLst/>
          </a:prstGeom>
          <a:noFill/>
          <a:ln w="25400" cap="sq" cmpd="sng" algn="ctr">
            <a:solidFill>
              <a:schemeClr val="accent2"/>
            </a:solidFill>
            <a:prstDash val="solid"/>
            <a:miter lim="800000"/>
            <a:headEnd type="none" w="med" len="med"/>
            <a:tailEnd type="none" w="lg" len="med"/>
          </a:ln>
          <a:effectLst/>
        </p:spPr>
      </p:cxnSp>
      <p:cxnSp>
        <p:nvCxnSpPr>
          <p:cNvPr id="28" name="Straight Connector 27">
            <a:extLst>
              <a:ext uri="{FF2B5EF4-FFF2-40B4-BE49-F238E27FC236}">
                <a16:creationId xmlns:a16="http://schemas.microsoft.com/office/drawing/2014/main" id="{545A00DA-C6E7-6C37-602A-1049B752CC40}"/>
              </a:ext>
            </a:extLst>
          </p:cNvPr>
          <p:cNvCxnSpPr>
            <a:cxnSpLocks/>
          </p:cNvCxnSpPr>
          <p:nvPr/>
        </p:nvCxnSpPr>
        <p:spPr>
          <a:xfrm flipH="1" flipV="1">
            <a:off x="6588740" y="3049567"/>
            <a:ext cx="381825" cy="5439"/>
          </a:xfrm>
          <a:prstGeom prst="line">
            <a:avLst/>
          </a:prstGeom>
          <a:noFill/>
          <a:ln w="25400" cap="sq" cmpd="sng" algn="ctr">
            <a:solidFill>
              <a:schemeClr val="accent2"/>
            </a:solidFill>
            <a:prstDash val="solid"/>
            <a:miter lim="800000"/>
            <a:headEnd type="none" w="med" len="med"/>
            <a:tailEnd type="triangle" w="lg" len="med"/>
          </a:ln>
          <a:effectLst/>
        </p:spPr>
      </p:cxnSp>
      <p:cxnSp>
        <p:nvCxnSpPr>
          <p:cNvPr id="29" name="Straight Arrow Connector 28">
            <a:extLst>
              <a:ext uri="{FF2B5EF4-FFF2-40B4-BE49-F238E27FC236}">
                <a16:creationId xmlns:a16="http://schemas.microsoft.com/office/drawing/2014/main" id="{BD2C8958-726B-2506-12A3-A433339B7A32}"/>
              </a:ext>
            </a:extLst>
          </p:cNvPr>
          <p:cNvCxnSpPr>
            <a:cxnSpLocks/>
          </p:cNvCxnSpPr>
          <p:nvPr/>
        </p:nvCxnSpPr>
        <p:spPr>
          <a:xfrm flipV="1">
            <a:off x="2529730" y="3049567"/>
            <a:ext cx="1241788" cy="5439"/>
          </a:xfrm>
          <a:prstGeom prst="straightConnector1">
            <a:avLst/>
          </a:prstGeom>
          <a:noFill/>
          <a:ln w="25400" cap="sq" cmpd="sng" algn="ctr">
            <a:solidFill>
              <a:schemeClr val="accent2"/>
            </a:solidFill>
            <a:prstDash val="solid"/>
            <a:miter lim="800000"/>
            <a:headEnd type="none" w="lg" len="med"/>
            <a:tailEnd type="triangle" w="lg" len="med"/>
          </a:ln>
          <a:effectLst/>
        </p:spPr>
      </p:cxnSp>
      <p:grpSp>
        <p:nvGrpSpPr>
          <p:cNvPr id="30" name="Group 29">
            <a:extLst>
              <a:ext uri="{FF2B5EF4-FFF2-40B4-BE49-F238E27FC236}">
                <a16:creationId xmlns:a16="http://schemas.microsoft.com/office/drawing/2014/main" id="{C366F76B-65C2-77D8-690C-6614DEFD804A}"/>
              </a:ext>
            </a:extLst>
          </p:cNvPr>
          <p:cNvGrpSpPr/>
          <p:nvPr/>
        </p:nvGrpSpPr>
        <p:grpSpPr>
          <a:xfrm>
            <a:off x="3316860" y="5138812"/>
            <a:ext cx="2652920" cy="792203"/>
            <a:chOff x="3316860" y="4928290"/>
            <a:chExt cx="2652920" cy="792203"/>
          </a:xfrm>
        </p:grpSpPr>
        <p:sp>
          <p:nvSpPr>
            <p:cNvPr id="31" name="Rectangle 30">
              <a:extLst>
                <a:ext uri="{FF2B5EF4-FFF2-40B4-BE49-F238E27FC236}">
                  <a16:creationId xmlns:a16="http://schemas.microsoft.com/office/drawing/2014/main" id="{04CDE6EA-0CAE-7CB9-6E76-41A5540EAE06}"/>
                </a:ext>
              </a:extLst>
            </p:cNvPr>
            <p:cNvSpPr/>
            <p:nvPr/>
          </p:nvSpPr>
          <p:spPr>
            <a:xfrm>
              <a:off x="3316860" y="4928290"/>
              <a:ext cx="2652920" cy="792203"/>
            </a:xfrm>
            <a:prstGeom prst="rect">
              <a:avLst/>
            </a:prstGeom>
            <a:solidFill>
              <a:schemeClr val="tx2"/>
            </a:solidFill>
            <a:ln w="25400" cap="flat" cmpd="sng" algn="ctr">
              <a:solidFill>
                <a:schemeClr val="tx2">
                  <a:lumMod val="90000"/>
                </a:schemeClr>
              </a:solidFill>
              <a:prstDash val="solid"/>
              <a:miter lim="800000"/>
              <a:headEnd type="none" w="med" len="med"/>
              <a:tailEnd type="none" w="med" len="med"/>
            </a:ln>
            <a:effectLst/>
          </p:spPr>
          <p:txBody>
            <a:bodyPr lIns="182880" rtlCol="0" anchor="ctr"/>
            <a:lstStyle/>
            <a:p>
              <a:pPr defTabSz="914093">
                <a:defRPr/>
              </a:pPr>
              <a:r>
                <a:rPr lang="en-US" sz="1400" b="1">
                  <a:solidFill>
                    <a:schemeClr val="bg2"/>
                  </a:solidFill>
                  <a:cs typeface="Segoe UI"/>
                </a:rPr>
                <a:t>Azure Active</a:t>
              </a:r>
              <a:br>
                <a:rPr lang="en-US" sz="1400" b="1">
                  <a:solidFill>
                    <a:schemeClr val="bg2"/>
                  </a:solidFill>
                  <a:cs typeface="Segoe UI"/>
                </a:rPr>
              </a:br>
              <a:r>
                <a:rPr lang="en-US" sz="1400" b="1">
                  <a:solidFill>
                    <a:schemeClr val="bg2"/>
                  </a:solidFill>
                  <a:cs typeface="Segoe UI"/>
                </a:rPr>
                <a:t>Directory</a:t>
              </a:r>
            </a:p>
          </p:txBody>
        </p:sp>
        <p:pic>
          <p:nvPicPr>
            <p:cNvPr id="32" name="Graphic 31">
              <a:extLst>
                <a:ext uri="{FF2B5EF4-FFF2-40B4-BE49-F238E27FC236}">
                  <a16:creationId xmlns:a16="http://schemas.microsoft.com/office/drawing/2014/main" id="{1D9136AB-A4D5-5CC3-C000-5B032740F0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3338" y="5121265"/>
              <a:ext cx="402680" cy="402680"/>
            </a:xfrm>
            <a:prstGeom prst="rect">
              <a:avLst/>
            </a:prstGeom>
          </p:spPr>
        </p:pic>
      </p:grpSp>
      <p:grpSp>
        <p:nvGrpSpPr>
          <p:cNvPr id="39" name="Group 38">
            <a:extLst>
              <a:ext uri="{FF2B5EF4-FFF2-40B4-BE49-F238E27FC236}">
                <a16:creationId xmlns:a16="http://schemas.microsoft.com/office/drawing/2014/main" id="{A14A2200-AA7F-67E3-1704-F8B7E8BDDE60}"/>
              </a:ext>
            </a:extLst>
          </p:cNvPr>
          <p:cNvGrpSpPr/>
          <p:nvPr/>
        </p:nvGrpSpPr>
        <p:grpSpPr>
          <a:xfrm>
            <a:off x="6121662" y="5138812"/>
            <a:ext cx="2652920" cy="792203"/>
            <a:chOff x="6121662" y="4928290"/>
            <a:chExt cx="2652920" cy="792203"/>
          </a:xfrm>
        </p:grpSpPr>
        <p:sp>
          <p:nvSpPr>
            <p:cNvPr id="40" name="Rectangle 39">
              <a:extLst>
                <a:ext uri="{FF2B5EF4-FFF2-40B4-BE49-F238E27FC236}">
                  <a16:creationId xmlns:a16="http://schemas.microsoft.com/office/drawing/2014/main" id="{66F8499F-0BEA-3220-7D69-6ABC7F0279B9}"/>
                </a:ext>
              </a:extLst>
            </p:cNvPr>
            <p:cNvSpPr/>
            <p:nvPr/>
          </p:nvSpPr>
          <p:spPr>
            <a:xfrm>
              <a:off x="6121662" y="4928290"/>
              <a:ext cx="2652920" cy="792203"/>
            </a:xfrm>
            <a:prstGeom prst="rect">
              <a:avLst/>
            </a:prstGeom>
            <a:solidFill>
              <a:schemeClr val="bg1">
                <a:lumMod val="95000"/>
              </a:schemeClr>
            </a:solidFill>
            <a:ln w="25400" cap="flat" cmpd="sng" algn="ctr">
              <a:solidFill>
                <a:schemeClr val="tx2">
                  <a:lumMod val="90000"/>
                </a:schemeClr>
              </a:solidFill>
              <a:prstDash val="solid"/>
              <a:miter lim="800000"/>
              <a:headEnd type="none" w="med" len="med"/>
              <a:tailEnd type="none" w="med" len="med"/>
            </a:ln>
            <a:effectLst/>
          </p:spPr>
          <p:txBody>
            <a:bodyPr lIns="182880" rtlCol="0" anchor="ctr"/>
            <a:lstStyle/>
            <a:p>
              <a:pPr defTabSz="914093">
                <a:defRPr/>
              </a:pPr>
              <a:r>
                <a:rPr lang="en-US" sz="1400" b="1">
                  <a:solidFill>
                    <a:schemeClr val="bg2"/>
                  </a:solidFill>
                  <a:cs typeface="Segoe UI"/>
                </a:rPr>
                <a:t>PostgreSQL</a:t>
              </a:r>
            </a:p>
          </p:txBody>
        </p:sp>
        <p:pic>
          <p:nvPicPr>
            <p:cNvPr id="41" name="Graphic 40">
              <a:extLst>
                <a:ext uri="{FF2B5EF4-FFF2-40B4-BE49-F238E27FC236}">
                  <a16:creationId xmlns:a16="http://schemas.microsoft.com/office/drawing/2014/main" id="{14D7136B-1791-5BC9-BFD7-063E50164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9075" y="5124839"/>
              <a:ext cx="399105" cy="399105"/>
            </a:xfrm>
            <a:prstGeom prst="rect">
              <a:avLst/>
            </a:prstGeom>
          </p:spPr>
        </p:pic>
      </p:grpSp>
      <p:grpSp>
        <p:nvGrpSpPr>
          <p:cNvPr id="46" name="Group 45">
            <a:extLst>
              <a:ext uri="{FF2B5EF4-FFF2-40B4-BE49-F238E27FC236}">
                <a16:creationId xmlns:a16="http://schemas.microsoft.com/office/drawing/2014/main" id="{DF7F97E5-E7E5-EAE3-BF8E-0797D6627600}"/>
              </a:ext>
            </a:extLst>
          </p:cNvPr>
          <p:cNvGrpSpPr/>
          <p:nvPr/>
        </p:nvGrpSpPr>
        <p:grpSpPr>
          <a:xfrm>
            <a:off x="3854875" y="2658905"/>
            <a:ext cx="2666292" cy="792203"/>
            <a:chOff x="3815695" y="2474907"/>
            <a:chExt cx="2689274" cy="799031"/>
          </a:xfrm>
        </p:grpSpPr>
        <p:sp>
          <p:nvSpPr>
            <p:cNvPr id="53" name="Rectangle 52">
              <a:extLst>
                <a:ext uri="{FF2B5EF4-FFF2-40B4-BE49-F238E27FC236}">
                  <a16:creationId xmlns:a16="http://schemas.microsoft.com/office/drawing/2014/main" id="{047ACB1E-08E1-FF1E-94B1-684C3DF7D367}"/>
                </a:ext>
              </a:extLst>
            </p:cNvPr>
            <p:cNvSpPr/>
            <p:nvPr/>
          </p:nvSpPr>
          <p:spPr>
            <a:xfrm>
              <a:off x="3815695" y="2474907"/>
              <a:ext cx="2689274" cy="799031"/>
            </a:xfrm>
            <a:prstGeom prst="rect">
              <a:avLst/>
            </a:prstGeom>
            <a:solidFill>
              <a:schemeClr val="bg1">
                <a:lumMod val="95000"/>
              </a:schemeClr>
            </a:solidFill>
            <a:ln w="25400" cap="flat" cmpd="sng" algn="ctr">
              <a:solidFill>
                <a:schemeClr val="tx2">
                  <a:lumMod val="90000"/>
                </a:schemeClr>
              </a:solidFill>
              <a:prstDash val="solid"/>
              <a:miter lim="800000"/>
              <a:headEnd type="none" w="med" len="med"/>
              <a:tailEnd type="none" w="med" len="med"/>
            </a:ln>
            <a:effectLst/>
          </p:spPr>
          <p:txBody>
            <a:bodyPr lIns="182880" rtlCol="0" anchor="ctr"/>
            <a:lstStyle/>
            <a:p>
              <a:pPr defTabSz="914093">
                <a:defRPr/>
              </a:pPr>
              <a:r>
                <a:rPr lang="en-US" sz="1400" b="1">
                  <a:solidFill>
                    <a:schemeClr val="bg2"/>
                  </a:solidFill>
                  <a:cs typeface="Segoe UI"/>
                </a:rPr>
                <a:t>Spring Cloud</a:t>
              </a:r>
              <a:br>
                <a:rPr lang="en-US" sz="1400" b="1">
                  <a:solidFill>
                    <a:schemeClr val="bg2"/>
                  </a:solidFill>
                  <a:cs typeface="Segoe UI"/>
                </a:rPr>
              </a:br>
              <a:r>
                <a:rPr lang="en-US" sz="1400" b="1">
                  <a:solidFill>
                    <a:schemeClr val="bg2"/>
                  </a:solidFill>
                  <a:cs typeface="Segoe UI"/>
                </a:rPr>
                <a:t>Gateway</a:t>
              </a:r>
            </a:p>
          </p:txBody>
        </p:sp>
        <p:pic>
          <p:nvPicPr>
            <p:cNvPr id="55" name="Picture 54" descr="Logo, company name&#10;&#10;Description automatically generated">
              <a:extLst>
                <a:ext uri="{FF2B5EF4-FFF2-40B4-BE49-F238E27FC236}">
                  <a16:creationId xmlns:a16="http://schemas.microsoft.com/office/drawing/2014/main" id="{915CD827-9359-328B-C2A0-1F9E75685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5716" y="2568549"/>
              <a:ext cx="577760" cy="611746"/>
            </a:xfrm>
            <a:prstGeom prst="rect">
              <a:avLst/>
            </a:prstGeom>
          </p:spPr>
        </p:pic>
      </p:grpSp>
      <p:grpSp>
        <p:nvGrpSpPr>
          <p:cNvPr id="56" name="Group 55">
            <a:extLst>
              <a:ext uri="{FF2B5EF4-FFF2-40B4-BE49-F238E27FC236}">
                <a16:creationId xmlns:a16="http://schemas.microsoft.com/office/drawing/2014/main" id="{68DB0AA1-74BC-4F2B-50D8-DA9AF7A30DED}"/>
              </a:ext>
            </a:extLst>
          </p:cNvPr>
          <p:cNvGrpSpPr/>
          <p:nvPr/>
        </p:nvGrpSpPr>
        <p:grpSpPr>
          <a:xfrm>
            <a:off x="609600" y="4216040"/>
            <a:ext cx="2287685" cy="792203"/>
            <a:chOff x="609600" y="4005518"/>
            <a:chExt cx="2287685" cy="792203"/>
          </a:xfrm>
        </p:grpSpPr>
        <p:sp>
          <p:nvSpPr>
            <p:cNvPr id="57" name="Rectangle 56">
              <a:extLst>
                <a:ext uri="{FF2B5EF4-FFF2-40B4-BE49-F238E27FC236}">
                  <a16:creationId xmlns:a16="http://schemas.microsoft.com/office/drawing/2014/main" id="{E31D00E3-474C-2168-FAEB-F27D211D0582}"/>
                </a:ext>
              </a:extLst>
            </p:cNvPr>
            <p:cNvSpPr/>
            <p:nvPr/>
          </p:nvSpPr>
          <p:spPr>
            <a:xfrm>
              <a:off x="609600" y="4005518"/>
              <a:ext cx="2287685" cy="792203"/>
            </a:xfrm>
            <a:prstGeom prst="rect">
              <a:avLst/>
            </a:prstGeom>
            <a:solidFill>
              <a:schemeClr val="tx2"/>
            </a:solidFill>
            <a:ln w="25400" cap="flat" cmpd="sng" algn="ctr">
              <a:solidFill>
                <a:schemeClr val="tx2">
                  <a:lumMod val="90000"/>
                </a:schemeClr>
              </a:solidFill>
              <a:prstDash val="solid"/>
              <a:miter lim="800000"/>
              <a:headEnd type="none" w="med" len="med"/>
              <a:tailEnd type="none" w="med" len="med"/>
            </a:ln>
            <a:effectLst/>
          </p:spPr>
          <p:txBody>
            <a:bodyPr lIns="182880" rtlCol="0" anchor="ctr"/>
            <a:lstStyle/>
            <a:p>
              <a:pPr defTabSz="914093">
                <a:defRPr/>
              </a:pPr>
              <a:r>
                <a:rPr lang="en-US" sz="1400" b="1">
                  <a:solidFill>
                    <a:schemeClr val="bg2"/>
                  </a:solidFill>
                  <a:cs typeface="Segoe UI"/>
                </a:rPr>
                <a:t>Automation</a:t>
              </a:r>
            </a:p>
          </p:txBody>
        </p:sp>
        <p:pic>
          <p:nvPicPr>
            <p:cNvPr id="58" name="Picture 57" descr="Icon&#10;&#10;Description automatically generated">
              <a:extLst>
                <a:ext uri="{FF2B5EF4-FFF2-40B4-BE49-F238E27FC236}">
                  <a16:creationId xmlns:a16="http://schemas.microsoft.com/office/drawing/2014/main" id="{995F9FFB-58E0-75B3-236E-7D07CA11D1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62537" y="4131569"/>
              <a:ext cx="636722" cy="521905"/>
            </a:xfrm>
            <a:prstGeom prst="rect">
              <a:avLst/>
            </a:prstGeom>
          </p:spPr>
        </p:pic>
      </p:grpSp>
      <p:grpSp>
        <p:nvGrpSpPr>
          <p:cNvPr id="62" name="Group 61">
            <a:extLst>
              <a:ext uri="{FF2B5EF4-FFF2-40B4-BE49-F238E27FC236}">
                <a16:creationId xmlns:a16="http://schemas.microsoft.com/office/drawing/2014/main" id="{8C4BD1A4-B4B8-F5F4-C87C-20ED14AE492B}"/>
              </a:ext>
            </a:extLst>
          </p:cNvPr>
          <p:cNvGrpSpPr/>
          <p:nvPr/>
        </p:nvGrpSpPr>
        <p:grpSpPr>
          <a:xfrm>
            <a:off x="615892" y="5138812"/>
            <a:ext cx="2286000" cy="792203"/>
            <a:chOff x="615892" y="4928290"/>
            <a:chExt cx="2286000" cy="792203"/>
          </a:xfrm>
        </p:grpSpPr>
        <p:sp>
          <p:nvSpPr>
            <p:cNvPr id="63" name="Rectangle 62">
              <a:extLst>
                <a:ext uri="{FF2B5EF4-FFF2-40B4-BE49-F238E27FC236}">
                  <a16:creationId xmlns:a16="http://schemas.microsoft.com/office/drawing/2014/main" id="{08738F6F-A1CA-0D01-AE5B-712B54E82130}"/>
                </a:ext>
              </a:extLst>
            </p:cNvPr>
            <p:cNvSpPr/>
            <p:nvPr/>
          </p:nvSpPr>
          <p:spPr>
            <a:xfrm>
              <a:off x="615892" y="4928290"/>
              <a:ext cx="2286000" cy="792203"/>
            </a:xfrm>
            <a:prstGeom prst="rect">
              <a:avLst/>
            </a:prstGeom>
            <a:solidFill>
              <a:schemeClr val="tx2"/>
            </a:solidFill>
            <a:ln w="25400" cap="flat" cmpd="sng" algn="ctr">
              <a:solidFill>
                <a:schemeClr val="tx2">
                  <a:lumMod val="90000"/>
                </a:schemeClr>
              </a:solidFill>
              <a:prstDash val="solid"/>
              <a:miter lim="800000"/>
              <a:headEnd type="none" w="med" len="med"/>
              <a:tailEnd type="none" w="med" len="med"/>
            </a:ln>
            <a:effectLst/>
          </p:spPr>
          <p:txBody>
            <a:bodyPr lIns="182880" rtlCol="0" anchor="ctr"/>
            <a:lstStyle/>
            <a:p>
              <a:pPr defTabSz="914093">
                <a:defRPr/>
              </a:pPr>
              <a:r>
                <a:rPr lang="en-US" sz="1400" b="1">
                  <a:solidFill>
                    <a:schemeClr val="bg2"/>
                  </a:solidFill>
                  <a:cs typeface="Segoe UI"/>
                </a:rPr>
                <a:t>Monitoring</a:t>
              </a:r>
            </a:p>
          </p:txBody>
        </p:sp>
        <p:pic>
          <p:nvPicPr>
            <p:cNvPr id="64" name="Graphic 63">
              <a:extLst>
                <a:ext uri="{FF2B5EF4-FFF2-40B4-BE49-F238E27FC236}">
                  <a16:creationId xmlns:a16="http://schemas.microsoft.com/office/drawing/2014/main" id="{7353632B-E2E4-3F36-C754-13CC2D0376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67876" y="5111369"/>
              <a:ext cx="426045" cy="426045"/>
            </a:xfrm>
            <a:prstGeom prst="rect">
              <a:avLst/>
            </a:prstGeom>
          </p:spPr>
        </p:pic>
      </p:grpSp>
      <p:grpSp>
        <p:nvGrpSpPr>
          <p:cNvPr id="69" name="Group 68">
            <a:extLst>
              <a:ext uri="{FF2B5EF4-FFF2-40B4-BE49-F238E27FC236}">
                <a16:creationId xmlns:a16="http://schemas.microsoft.com/office/drawing/2014/main" id="{45A1D724-9B65-A720-0D29-B42B1291128D}"/>
              </a:ext>
            </a:extLst>
          </p:cNvPr>
          <p:cNvGrpSpPr/>
          <p:nvPr/>
        </p:nvGrpSpPr>
        <p:grpSpPr>
          <a:xfrm>
            <a:off x="1133931" y="2667372"/>
            <a:ext cx="1239022" cy="745841"/>
            <a:chOff x="8317697" y="873648"/>
            <a:chExt cx="1185118" cy="713393"/>
          </a:xfrm>
        </p:grpSpPr>
        <p:pic>
          <p:nvPicPr>
            <p:cNvPr id="77" name="Graphic 76">
              <a:extLst>
                <a:ext uri="{FF2B5EF4-FFF2-40B4-BE49-F238E27FC236}">
                  <a16:creationId xmlns:a16="http://schemas.microsoft.com/office/drawing/2014/main" id="{CC085340-2021-6EF3-1647-20B2AEE5AD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98023" y="962575"/>
              <a:ext cx="624466" cy="624466"/>
            </a:xfrm>
            <a:prstGeom prst="rect">
              <a:avLst/>
            </a:prstGeom>
          </p:spPr>
        </p:pic>
        <p:pic>
          <p:nvPicPr>
            <p:cNvPr id="78" name="Graphic 77">
              <a:extLst>
                <a:ext uri="{FF2B5EF4-FFF2-40B4-BE49-F238E27FC236}">
                  <a16:creationId xmlns:a16="http://schemas.microsoft.com/office/drawing/2014/main" id="{9392E19B-C948-B8B4-E4E8-805A522CB97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42173" y="873648"/>
              <a:ext cx="360642" cy="360642"/>
            </a:xfrm>
            <a:prstGeom prst="rect">
              <a:avLst/>
            </a:prstGeom>
          </p:spPr>
        </p:pic>
        <p:pic>
          <p:nvPicPr>
            <p:cNvPr id="79" name="Graphic 78">
              <a:extLst>
                <a:ext uri="{FF2B5EF4-FFF2-40B4-BE49-F238E27FC236}">
                  <a16:creationId xmlns:a16="http://schemas.microsoft.com/office/drawing/2014/main" id="{B421562E-B4A3-C03E-85F0-84B5548B6D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17697" y="873648"/>
              <a:ext cx="360642" cy="360642"/>
            </a:xfrm>
            <a:prstGeom prst="rect">
              <a:avLst/>
            </a:prstGeom>
          </p:spPr>
        </p:pic>
      </p:grpSp>
      <p:grpSp>
        <p:nvGrpSpPr>
          <p:cNvPr id="80" name="Group 79">
            <a:extLst>
              <a:ext uri="{FF2B5EF4-FFF2-40B4-BE49-F238E27FC236}">
                <a16:creationId xmlns:a16="http://schemas.microsoft.com/office/drawing/2014/main" id="{5A4EB951-8764-041F-363C-58ADF1440DE1}"/>
              </a:ext>
            </a:extLst>
          </p:cNvPr>
          <p:cNvGrpSpPr/>
          <p:nvPr/>
        </p:nvGrpSpPr>
        <p:grpSpPr>
          <a:xfrm>
            <a:off x="8926464" y="5138812"/>
            <a:ext cx="2652920" cy="792203"/>
            <a:chOff x="8926464" y="4928290"/>
            <a:chExt cx="2652920" cy="792203"/>
          </a:xfrm>
        </p:grpSpPr>
        <p:sp>
          <p:nvSpPr>
            <p:cNvPr id="81" name="Rectangle 80">
              <a:extLst>
                <a:ext uri="{FF2B5EF4-FFF2-40B4-BE49-F238E27FC236}">
                  <a16:creationId xmlns:a16="http://schemas.microsoft.com/office/drawing/2014/main" id="{C00C3461-0365-E8A9-E811-A0C184761F46}"/>
                </a:ext>
              </a:extLst>
            </p:cNvPr>
            <p:cNvSpPr/>
            <p:nvPr/>
          </p:nvSpPr>
          <p:spPr>
            <a:xfrm>
              <a:off x="8926464" y="4928290"/>
              <a:ext cx="2652920" cy="792203"/>
            </a:xfrm>
            <a:prstGeom prst="rect">
              <a:avLst/>
            </a:prstGeom>
            <a:solidFill>
              <a:schemeClr val="bg1">
                <a:lumMod val="95000"/>
              </a:schemeClr>
            </a:solidFill>
            <a:ln w="25400" cap="flat" cmpd="sng" algn="ctr">
              <a:solidFill>
                <a:schemeClr val="tx2">
                  <a:lumMod val="90000"/>
                </a:schemeClr>
              </a:solidFill>
              <a:prstDash val="solid"/>
              <a:miter lim="800000"/>
              <a:headEnd type="none" w="med" len="med"/>
              <a:tailEnd type="none" w="med" len="med"/>
            </a:ln>
            <a:effectLst/>
          </p:spPr>
          <p:txBody>
            <a:bodyPr lIns="182880" rtlCol="0" anchor="ctr"/>
            <a:lstStyle/>
            <a:p>
              <a:pPr defTabSz="914093">
                <a:defRPr/>
              </a:pPr>
              <a:r>
                <a:rPr lang="en-US" sz="1400" b="1">
                  <a:solidFill>
                    <a:schemeClr val="bg2"/>
                  </a:solidFill>
                  <a:cs typeface="Segoe UI"/>
                </a:rPr>
                <a:t>Key Vault</a:t>
              </a:r>
            </a:p>
          </p:txBody>
        </p:sp>
        <p:pic>
          <p:nvPicPr>
            <p:cNvPr id="82" name="Graphic 81">
              <a:extLst>
                <a:ext uri="{FF2B5EF4-FFF2-40B4-BE49-F238E27FC236}">
                  <a16:creationId xmlns:a16="http://schemas.microsoft.com/office/drawing/2014/main" id="{95B4AECB-B9CC-A402-0ED7-47580B429F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91375" y="5121264"/>
              <a:ext cx="406255" cy="406255"/>
            </a:xfrm>
            <a:prstGeom prst="rect">
              <a:avLst/>
            </a:prstGeom>
          </p:spPr>
        </p:pic>
      </p:grpSp>
      <p:cxnSp>
        <p:nvCxnSpPr>
          <p:cNvPr id="86" name="Straight Arrow Connector 85">
            <a:extLst>
              <a:ext uri="{FF2B5EF4-FFF2-40B4-BE49-F238E27FC236}">
                <a16:creationId xmlns:a16="http://schemas.microsoft.com/office/drawing/2014/main" id="{B5ECFD0F-D9E1-71DD-3783-266348F03C64}"/>
              </a:ext>
            </a:extLst>
          </p:cNvPr>
          <p:cNvCxnSpPr>
            <a:cxnSpLocks/>
          </p:cNvCxnSpPr>
          <p:nvPr/>
        </p:nvCxnSpPr>
        <p:spPr>
          <a:xfrm>
            <a:off x="6970565" y="3566617"/>
            <a:ext cx="521732" cy="0"/>
          </a:xfrm>
          <a:prstGeom prst="straightConnector1">
            <a:avLst/>
          </a:prstGeom>
          <a:noFill/>
          <a:ln w="25400" cap="sq" cmpd="sng" algn="ctr">
            <a:solidFill>
              <a:schemeClr val="accent2"/>
            </a:solidFill>
            <a:prstDash val="solid"/>
            <a:miter lim="800000"/>
            <a:headEnd type="none" w="lg" len="med"/>
            <a:tailEnd type="triangle" w="lg" len="med"/>
          </a:ln>
          <a:effectLst/>
        </p:spPr>
      </p:cxnSp>
      <p:grpSp>
        <p:nvGrpSpPr>
          <p:cNvPr id="87" name="Group 86">
            <a:extLst>
              <a:ext uri="{FF2B5EF4-FFF2-40B4-BE49-F238E27FC236}">
                <a16:creationId xmlns:a16="http://schemas.microsoft.com/office/drawing/2014/main" id="{C0B7C1F5-2713-8398-C33E-D3E55B1D3DB0}"/>
              </a:ext>
            </a:extLst>
          </p:cNvPr>
          <p:cNvGrpSpPr/>
          <p:nvPr/>
        </p:nvGrpSpPr>
        <p:grpSpPr>
          <a:xfrm>
            <a:off x="7563697" y="2632542"/>
            <a:ext cx="3795801" cy="1868150"/>
            <a:chOff x="7563697" y="2422020"/>
            <a:chExt cx="3795801" cy="1868150"/>
          </a:xfrm>
        </p:grpSpPr>
        <p:sp>
          <p:nvSpPr>
            <p:cNvPr id="88" name="Rectangle 87">
              <a:extLst>
                <a:ext uri="{FF2B5EF4-FFF2-40B4-BE49-F238E27FC236}">
                  <a16:creationId xmlns:a16="http://schemas.microsoft.com/office/drawing/2014/main" id="{6FDB38C9-B454-3BDA-A5E8-6AA21EED2B7C}"/>
                </a:ext>
              </a:extLst>
            </p:cNvPr>
            <p:cNvSpPr/>
            <p:nvPr/>
          </p:nvSpPr>
          <p:spPr>
            <a:xfrm>
              <a:off x="7563697" y="2422020"/>
              <a:ext cx="3795801" cy="1868150"/>
            </a:xfrm>
            <a:prstGeom prst="rect">
              <a:avLst/>
            </a:prstGeom>
            <a:solidFill>
              <a:schemeClr val="bg1">
                <a:lumMod val="95000"/>
              </a:schemeClr>
            </a:solidFill>
            <a:ln w="25400" cap="flat" cmpd="sng" algn="ctr">
              <a:solidFill>
                <a:schemeClr val="tx2">
                  <a:lumMod val="90000"/>
                </a:schemeClr>
              </a:solidFill>
              <a:prstDash val="solid"/>
              <a:miter lim="800000"/>
              <a:headEnd type="none" w="med" len="med"/>
              <a:tailEnd type="none" w="med" len="med"/>
            </a:ln>
            <a:effectLst/>
          </p:spPr>
          <p:txBody>
            <a:bodyPr lIns="182880" tIns="0" bIns="182832" rtlCol="0" anchor="ctr"/>
            <a:lstStyle/>
            <a:p>
              <a:pPr defTabSz="914093">
                <a:defRPr/>
              </a:pPr>
              <a:r>
                <a:rPr lang="en-US" sz="1400" b="1">
                  <a:solidFill>
                    <a:schemeClr val="bg2"/>
                  </a:solidFill>
                  <a:cs typeface="Segoe UI"/>
                </a:rPr>
                <a:t>Backend APIs</a:t>
              </a:r>
            </a:p>
            <a:p>
              <a:pPr defTabSz="914093">
                <a:defRPr/>
              </a:pPr>
              <a:endParaRPr lang="en-US" sz="1400" b="1">
                <a:solidFill>
                  <a:schemeClr val="bg2"/>
                </a:solidFill>
                <a:cs typeface="Segoe UI"/>
              </a:endParaRPr>
            </a:p>
            <a:p>
              <a:pPr algn="ctr" defTabSz="914093">
                <a:defRPr/>
              </a:pPr>
              <a:endParaRPr lang="en-US" sz="1400" b="1">
                <a:solidFill>
                  <a:schemeClr val="bg2"/>
                </a:solidFill>
                <a:cs typeface="Segoe UI"/>
              </a:endParaRPr>
            </a:p>
            <a:p>
              <a:pPr defTabSz="914093">
                <a:defRPr/>
              </a:pPr>
              <a:endParaRPr lang="en-US" sz="1400" b="1">
                <a:solidFill>
                  <a:schemeClr val="bg2"/>
                </a:solidFill>
                <a:cs typeface="Segoe UI"/>
              </a:endParaRPr>
            </a:p>
            <a:p>
              <a:pPr defTabSz="914093">
                <a:defRPr/>
              </a:pPr>
              <a:endParaRPr lang="en-US" sz="1400" b="1">
                <a:solidFill>
                  <a:schemeClr val="bg2"/>
                </a:solidFill>
                <a:cs typeface="Segoe UI"/>
              </a:endParaRPr>
            </a:p>
            <a:p>
              <a:pPr defTabSz="914093">
                <a:defRPr/>
              </a:pPr>
              <a:endParaRPr lang="en-US" sz="1400" b="1">
                <a:solidFill>
                  <a:schemeClr val="bg2"/>
                </a:solidFill>
                <a:cs typeface="Segoe UI"/>
              </a:endParaRPr>
            </a:p>
            <a:p>
              <a:pPr defTabSz="914093">
                <a:defRPr/>
              </a:pPr>
              <a:endParaRPr lang="en-US" sz="1400" b="1">
                <a:solidFill>
                  <a:schemeClr val="bg2"/>
                </a:solidFill>
                <a:cs typeface="Segoe UI"/>
              </a:endParaRPr>
            </a:p>
          </p:txBody>
        </p:sp>
        <p:sp>
          <p:nvSpPr>
            <p:cNvPr id="89" name="Rectangle 88">
              <a:extLst>
                <a:ext uri="{FF2B5EF4-FFF2-40B4-BE49-F238E27FC236}">
                  <a16:creationId xmlns:a16="http://schemas.microsoft.com/office/drawing/2014/main" id="{0E0DA38D-B448-7444-EC68-E8A0C3CF5D3F}"/>
                </a:ext>
              </a:extLst>
            </p:cNvPr>
            <p:cNvSpPr/>
            <p:nvPr/>
          </p:nvSpPr>
          <p:spPr>
            <a:xfrm>
              <a:off x="7630669" y="2876256"/>
              <a:ext cx="3661856" cy="386227"/>
            </a:xfrm>
            <a:prstGeom prst="rect">
              <a:avLst/>
            </a:prstGeom>
            <a:solidFill>
              <a:schemeClr val="bg1">
                <a:alpha val="45000"/>
              </a:schemeClr>
            </a:solidFill>
            <a:ln>
              <a:solidFill>
                <a:srgbClr val="7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914126">
                <a:defRPr/>
              </a:pPr>
              <a:endParaRPr lang="en-US" sz="1200">
                <a:solidFill>
                  <a:sysClr val="windowText" lastClr="000000"/>
                </a:solidFill>
                <a:cs typeface="Segoe UI" panose="020B0502040204020203" pitchFamily="34" charset="0"/>
              </a:endParaRPr>
            </a:p>
          </p:txBody>
        </p:sp>
        <p:sp>
          <p:nvSpPr>
            <p:cNvPr id="90" name="Rectangle 89">
              <a:extLst>
                <a:ext uri="{FF2B5EF4-FFF2-40B4-BE49-F238E27FC236}">
                  <a16:creationId xmlns:a16="http://schemas.microsoft.com/office/drawing/2014/main" id="{CFE77AC2-BF5C-7CA0-2A7C-B90C23878FB2}"/>
                </a:ext>
              </a:extLst>
            </p:cNvPr>
            <p:cNvSpPr/>
            <p:nvPr/>
          </p:nvSpPr>
          <p:spPr>
            <a:xfrm>
              <a:off x="7630670" y="3797709"/>
              <a:ext cx="3661856" cy="386227"/>
            </a:xfrm>
            <a:prstGeom prst="rect">
              <a:avLst/>
            </a:prstGeom>
            <a:solidFill>
              <a:schemeClr val="bg1">
                <a:alpha val="45000"/>
              </a:schemeClr>
            </a:solidFill>
            <a:ln>
              <a:solidFill>
                <a:srgbClr val="7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24" tIns="45708" rIns="91416" bIns="45708" rtlCol="0" anchor="ctr"/>
            <a:lstStyle/>
            <a:p>
              <a:pPr algn="ctr" defTabSz="914126">
                <a:defRPr/>
              </a:pPr>
              <a:r>
                <a:rPr lang="en-US" sz="1200">
                  <a:solidFill>
                    <a:sysClr val="windowText" lastClr="000000"/>
                  </a:solidFill>
                  <a:cs typeface="Segoe UI" panose="020B0502040204020203" pitchFamily="34" charset="0"/>
                </a:rPr>
                <a:t>Order</a:t>
              </a:r>
            </a:p>
          </p:txBody>
        </p:sp>
        <p:sp>
          <p:nvSpPr>
            <p:cNvPr id="91" name="Rectangle 90">
              <a:extLst>
                <a:ext uri="{FF2B5EF4-FFF2-40B4-BE49-F238E27FC236}">
                  <a16:creationId xmlns:a16="http://schemas.microsoft.com/office/drawing/2014/main" id="{736E86CB-07A8-8424-38D6-BA5EB28F6039}"/>
                </a:ext>
              </a:extLst>
            </p:cNvPr>
            <p:cNvSpPr/>
            <p:nvPr/>
          </p:nvSpPr>
          <p:spPr>
            <a:xfrm>
              <a:off x="7630670" y="3335464"/>
              <a:ext cx="3661856" cy="386227"/>
            </a:xfrm>
            <a:prstGeom prst="rect">
              <a:avLst/>
            </a:prstGeom>
            <a:solidFill>
              <a:schemeClr val="bg1">
                <a:alpha val="45000"/>
              </a:schemeClr>
            </a:solidFill>
            <a:ln>
              <a:solidFill>
                <a:srgbClr val="7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24" tIns="45708" rIns="91416" bIns="45708" rtlCol="0" anchor="ctr"/>
            <a:lstStyle/>
            <a:p>
              <a:pPr algn="ctr" defTabSz="914126">
                <a:defRPr/>
              </a:pPr>
              <a:r>
                <a:rPr lang="en-US" sz="1200">
                  <a:solidFill>
                    <a:sysClr val="windowText" lastClr="000000"/>
                  </a:solidFill>
                  <a:cs typeface="Segoe UI" panose="020B0502040204020203" pitchFamily="34" charset="0"/>
                </a:rPr>
                <a:t>Cart</a:t>
              </a:r>
            </a:p>
          </p:txBody>
        </p:sp>
        <p:pic>
          <p:nvPicPr>
            <p:cNvPr id="93" name="Picture 92" descr="Icon&#10;&#10;Description automatically generated">
              <a:extLst>
                <a:ext uri="{FF2B5EF4-FFF2-40B4-BE49-F238E27FC236}">
                  <a16:creationId xmlns:a16="http://schemas.microsoft.com/office/drawing/2014/main" id="{C14E2211-5C26-0FD4-F280-D89207BFB9DC}"/>
                </a:ext>
              </a:extLst>
            </p:cNvPr>
            <p:cNvPicPr>
              <a:picLocks noChangeAspect="1"/>
            </p:cNvPicPr>
            <p:nvPr/>
          </p:nvPicPr>
          <p:blipFill>
            <a:blip r:embed="rId17"/>
            <a:stretch>
              <a:fillRect/>
            </a:stretch>
          </p:blipFill>
          <p:spPr>
            <a:xfrm>
              <a:off x="10125543" y="2924537"/>
              <a:ext cx="283593" cy="283593"/>
            </a:xfrm>
            <a:prstGeom prst="rect">
              <a:avLst/>
            </a:prstGeom>
          </p:spPr>
        </p:pic>
        <p:pic>
          <p:nvPicPr>
            <p:cNvPr id="94" name="Graphic 93">
              <a:extLst>
                <a:ext uri="{FF2B5EF4-FFF2-40B4-BE49-F238E27FC236}">
                  <a16:creationId xmlns:a16="http://schemas.microsoft.com/office/drawing/2014/main" id="{CCB0F93B-D139-92A9-8FF5-932700C1080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88139" y="3416510"/>
              <a:ext cx="224434" cy="224434"/>
            </a:xfrm>
            <a:prstGeom prst="rect">
              <a:avLst/>
            </a:prstGeom>
          </p:spPr>
        </p:pic>
        <p:pic>
          <p:nvPicPr>
            <p:cNvPr id="95" name="Graphic 94">
              <a:extLst>
                <a:ext uri="{FF2B5EF4-FFF2-40B4-BE49-F238E27FC236}">
                  <a16:creationId xmlns:a16="http://schemas.microsoft.com/office/drawing/2014/main" id="{CB03F81A-EFA2-1593-A9C9-2639B8361A7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76860" y="3866563"/>
              <a:ext cx="246993" cy="246993"/>
            </a:xfrm>
            <a:prstGeom prst="rect">
              <a:avLst/>
            </a:prstGeom>
          </p:spPr>
        </p:pic>
        <p:pic>
          <p:nvPicPr>
            <p:cNvPr id="120" name="Picture 119" descr="Icon&#10;&#10;Description automatically generated">
              <a:extLst>
                <a:ext uri="{FF2B5EF4-FFF2-40B4-BE49-F238E27FC236}">
                  <a16:creationId xmlns:a16="http://schemas.microsoft.com/office/drawing/2014/main" id="{4D129D07-26DC-6E06-30F4-70035789E176}"/>
                </a:ext>
              </a:extLst>
            </p:cNvPr>
            <p:cNvPicPr>
              <a:picLocks noChangeAspect="1"/>
            </p:cNvPicPr>
            <p:nvPr/>
          </p:nvPicPr>
          <p:blipFill>
            <a:blip r:embed="rId17"/>
            <a:stretch>
              <a:fillRect/>
            </a:stretch>
          </p:blipFill>
          <p:spPr>
            <a:xfrm>
              <a:off x="8958560" y="2924537"/>
              <a:ext cx="283593" cy="283593"/>
            </a:xfrm>
            <a:prstGeom prst="rect">
              <a:avLst/>
            </a:prstGeom>
          </p:spPr>
        </p:pic>
        <p:pic>
          <p:nvPicPr>
            <p:cNvPr id="121" name="Picture 120" descr="Icon&#10;&#10;Description automatically generated">
              <a:extLst>
                <a:ext uri="{FF2B5EF4-FFF2-40B4-BE49-F238E27FC236}">
                  <a16:creationId xmlns:a16="http://schemas.microsoft.com/office/drawing/2014/main" id="{BB516748-A8F9-5308-5F3E-56E62150E0D1}"/>
                </a:ext>
              </a:extLst>
            </p:cNvPr>
            <p:cNvPicPr>
              <a:picLocks noChangeAspect="1"/>
            </p:cNvPicPr>
            <p:nvPr/>
          </p:nvPicPr>
          <p:blipFill>
            <a:blip r:embed="rId17"/>
            <a:stretch>
              <a:fillRect/>
            </a:stretch>
          </p:blipFill>
          <p:spPr>
            <a:xfrm>
              <a:off x="7791294" y="2924537"/>
              <a:ext cx="283593" cy="283593"/>
            </a:xfrm>
            <a:prstGeom prst="rect">
              <a:avLst/>
            </a:prstGeom>
          </p:spPr>
        </p:pic>
      </p:grpSp>
      <p:grpSp>
        <p:nvGrpSpPr>
          <p:cNvPr id="124" name="Group 123">
            <a:extLst>
              <a:ext uri="{FF2B5EF4-FFF2-40B4-BE49-F238E27FC236}">
                <a16:creationId xmlns:a16="http://schemas.microsoft.com/office/drawing/2014/main" id="{9566FDD4-BFBB-DFF4-DB87-C24AFC68EF34}"/>
              </a:ext>
            </a:extLst>
          </p:cNvPr>
          <p:cNvGrpSpPr/>
          <p:nvPr/>
        </p:nvGrpSpPr>
        <p:grpSpPr>
          <a:xfrm>
            <a:off x="7563698" y="1609321"/>
            <a:ext cx="3795801" cy="792203"/>
            <a:chOff x="7563698" y="1398799"/>
            <a:chExt cx="3795801" cy="792203"/>
          </a:xfrm>
        </p:grpSpPr>
        <p:sp>
          <p:nvSpPr>
            <p:cNvPr id="125" name="Rectangle 124">
              <a:extLst>
                <a:ext uri="{FF2B5EF4-FFF2-40B4-BE49-F238E27FC236}">
                  <a16:creationId xmlns:a16="http://schemas.microsoft.com/office/drawing/2014/main" id="{EAAD9FBF-422A-4E10-FFC8-03598E2F5E82}"/>
                </a:ext>
              </a:extLst>
            </p:cNvPr>
            <p:cNvSpPr/>
            <p:nvPr/>
          </p:nvSpPr>
          <p:spPr>
            <a:xfrm>
              <a:off x="7563698" y="1398799"/>
              <a:ext cx="3795801" cy="792203"/>
            </a:xfrm>
            <a:prstGeom prst="rect">
              <a:avLst/>
            </a:prstGeom>
            <a:solidFill>
              <a:schemeClr val="bg1">
                <a:lumMod val="95000"/>
              </a:schemeClr>
            </a:solidFill>
            <a:ln w="25400" cap="flat" cmpd="sng" algn="ctr">
              <a:solidFill>
                <a:schemeClr val="tx2">
                  <a:lumMod val="90000"/>
                </a:schemeClr>
              </a:solidFill>
              <a:prstDash val="solid"/>
              <a:miter lim="800000"/>
              <a:headEnd type="none" w="med" len="med"/>
              <a:tailEnd type="none" w="med" len="med"/>
            </a:ln>
            <a:effectLst/>
          </p:spPr>
          <p:txBody>
            <a:bodyPr lIns="182880" rtlCol="0" anchor="ctr"/>
            <a:lstStyle/>
            <a:p>
              <a:pPr defTabSz="914093">
                <a:defRPr/>
              </a:pPr>
              <a:r>
                <a:rPr lang="en-US" sz="1400" b="1">
                  <a:solidFill>
                    <a:schemeClr val="bg2"/>
                  </a:solidFill>
                  <a:cs typeface="Segoe UI"/>
                </a:rPr>
                <a:t>Frontend: NodeJS</a:t>
              </a:r>
            </a:p>
          </p:txBody>
        </p:sp>
        <p:pic>
          <p:nvPicPr>
            <p:cNvPr id="127" name="Picture 2">
              <a:extLst>
                <a:ext uri="{FF2B5EF4-FFF2-40B4-BE49-F238E27FC236}">
                  <a16:creationId xmlns:a16="http://schemas.microsoft.com/office/drawing/2014/main" id="{8A26E9A9-CE1B-837D-DF6F-5C8244C0F9A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541776" y="1612473"/>
              <a:ext cx="620260" cy="379375"/>
            </a:xfrm>
            <a:prstGeom prst="rect">
              <a:avLst/>
            </a:prstGeom>
            <a:noFill/>
            <a:extLst>
              <a:ext uri="{909E8E84-426E-40DD-AFC4-6F175D3DCCD1}">
                <a14:hiddenFill xmlns:a14="http://schemas.microsoft.com/office/drawing/2010/main">
                  <a:solidFill>
                    <a:srgbClr val="FFFFFF"/>
                  </a:solidFill>
                </a14:hiddenFill>
              </a:ext>
            </a:extLst>
          </p:spPr>
        </p:pic>
      </p:grpSp>
      <p:sp>
        <p:nvSpPr>
          <p:cNvPr id="194" name="Slide Number Placeholder 12">
            <a:extLst>
              <a:ext uri="{FF2B5EF4-FFF2-40B4-BE49-F238E27FC236}">
                <a16:creationId xmlns:a16="http://schemas.microsoft.com/office/drawing/2014/main" id="{06CC791E-574F-06F6-34E6-4FE55AF0658B}"/>
              </a:ext>
            </a:extLst>
          </p:cNvPr>
          <p:cNvSpPr>
            <a:spLocks noGrp="1"/>
          </p:cNvSpPr>
          <p:nvPr>
            <p:ph type="sldNum" idx="10"/>
          </p:nvPr>
        </p:nvSpPr>
        <p:spPr>
          <a:xfrm>
            <a:off x="11125200" y="6400802"/>
            <a:ext cx="731600" cy="191387"/>
          </a:xfrm>
        </p:spPr>
        <p:txBody>
          <a:bodyPr/>
          <a:lstStyle/>
          <a:p>
            <a:fld id="{3BD295A3-96FB-4E80-91AF-4225D266C57B}" type="slidenum">
              <a:rPr lang="en-US" smtClean="0">
                <a:solidFill>
                  <a:schemeClr val="tx1"/>
                </a:solidFill>
              </a:rPr>
              <a:t>9</a:t>
            </a:fld>
            <a:endParaRPr lang="en-US">
              <a:solidFill>
                <a:schemeClr val="tx1"/>
              </a:solidFill>
            </a:endParaRPr>
          </a:p>
        </p:txBody>
      </p:sp>
      <p:sp>
        <p:nvSpPr>
          <p:cNvPr id="4" name="TextBox 3">
            <a:extLst>
              <a:ext uri="{FF2B5EF4-FFF2-40B4-BE49-F238E27FC236}">
                <a16:creationId xmlns:a16="http://schemas.microsoft.com/office/drawing/2014/main" id="{685D10A1-786C-53DA-844F-E147ACA59B59}"/>
              </a:ext>
            </a:extLst>
          </p:cNvPr>
          <p:cNvSpPr txBox="1"/>
          <p:nvPr/>
        </p:nvSpPr>
        <p:spPr>
          <a:xfrm>
            <a:off x="8135221" y="3184522"/>
            <a:ext cx="629210" cy="184666"/>
          </a:xfrm>
          <a:prstGeom prst="rect">
            <a:avLst/>
          </a:prstGeom>
          <a:noFill/>
        </p:spPr>
        <p:txBody>
          <a:bodyPr wrap="square" lIns="0" tIns="0" rIns="0" bIns="0">
            <a:spAutoFit/>
          </a:bodyPr>
          <a:lstStyle/>
          <a:p>
            <a:r>
              <a:rPr lang="en-US" sz="1200">
                <a:solidFill>
                  <a:schemeClr val="bg2"/>
                </a:solidFill>
                <a:cs typeface="Segoe UI" panose="020B0502040204020203" pitchFamily="34" charset="0"/>
              </a:rPr>
              <a:t>Identity</a:t>
            </a:r>
            <a:endParaRPr lang="en-US" sz="1200">
              <a:solidFill>
                <a:schemeClr val="bg2"/>
              </a:solidFill>
            </a:endParaRPr>
          </a:p>
        </p:txBody>
      </p:sp>
      <p:sp>
        <p:nvSpPr>
          <p:cNvPr id="6" name="TextBox 5">
            <a:extLst>
              <a:ext uri="{FF2B5EF4-FFF2-40B4-BE49-F238E27FC236}">
                <a16:creationId xmlns:a16="http://schemas.microsoft.com/office/drawing/2014/main" id="{354D42B0-0DA0-CFA4-4DE2-0E24BDC7762B}"/>
              </a:ext>
            </a:extLst>
          </p:cNvPr>
          <p:cNvSpPr txBox="1"/>
          <p:nvPr/>
        </p:nvSpPr>
        <p:spPr>
          <a:xfrm>
            <a:off x="9296400" y="3184522"/>
            <a:ext cx="629210" cy="184666"/>
          </a:xfrm>
          <a:prstGeom prst="rect">
            <a:avLst/>
          </a:prstGeom>
          <a:noFill/>
        </p:spPr>
        <p:txBody>
          <a:bodyPr wrap="square" lIns="0" tIns="0" rIns="0" bIns="0">
            <a:spAutoFit/>
          </a:bodyPr>
          <a:lstStyle/>
          <a:p>
            <a:r>
              <a:rPr lang="en-US" sz="1200">
                <a:solidFill>
                  <a:schemeClr val="bg2"/>
                </a:solidFill>
              </a:rPr>
              <a:t>Catalog</a:t>
            </a:r>
          </a:p>
        </p:txBody>
      </p:sp>
      <p:sp>
        <p:nvSpPr>
          <p:cNvPr id="9" name="TextBox 8">
            <a:extLst>
              <a:ext uri="{FF2B5EF4-FFF2-40B4-BE49-F238E27FC236}">
                <a16:creationId xmlns:a16="http://schemas.microsoft.com/office/drawing/2014/main" id="{96FECB2D-DBE2-B555-05A1-13CD0D554F6F}"/>
              </a:ext>
            </a:extLst>
          </p:cNvPr>
          <p:cNvSpPr txBox="1"/>
          <p:nvPr/>
        </p:nvSpPr>
        <p:spPr>
          <a:xfrm>
            <a:off x="10476108" y="3184522"/>
            <a:ext cx="777983" cy="184666"/>
          </a:xfrm>
          <a:prstGeom prst="rect">
            <a:avLst/>
          </a:prstGeom>
          <a:noFill/>
        </p:spPr>
        <p:txBody>
          <a:bodyPr wrap="square" lIns="0" tIns="0" rIns="0" bIns="0">
            <a:spAutoFit/>
          </a:bodyPr>
          <a:lstStyle/>
          <a:p>
            <a:r>
              <a:rPr lang="en-US" sz="1200">
                <a:solidFill>
                  <a:schemeClr val="bg2"/>
                </a:solidFill>
                <a:cs typeface="Segoe UI" panose="020B0502040204020203" pitchFamily="34" charset="0"/>
              </a:rPr>
              <a:t>Payment</a:t>
            </a:r>
            <a:endParaRPr lang="en-US" sz="1200">
              <a:solidFill>
                <a:schemeClr val="bg2"/>
              </a:solidFill>
            </a:endParaRPr>
          </a:p>
        </p:txBody>
      </p:sp>
    </p:spTree>
    <p:extLst>
      <p:ext uri="{BB962C8B-B14F-4D97-AF65-F5344CB8AC3E}">
        <p14:creationId xmlns:p14="http://schemas.microsoft.com/office/powerpoint/2010/main" val="2468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3019</Words>
  <Application>Microsoft Office PowerPoint</Application>
  <PresentationFormat>Widescreen</PresentationFormat>
  <Paragraphs>411</Paragraphs>
  <Slides>26</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Calibri Light</vt:lpstr>
      <vt:lpstr>Consolas</vt:lpstr>
      <vt:lpstr>Courier New</vt:lpstr>
      <vt:lpstr>Metropolis</vt:lpstr>
      <vt:lpstr>Metropolis Light</vt:lpstr>
      <vt:lpstr>Monserrat</vt:lpstr>
      <vt:lpstr>Proxima Nova</vt:lpstr>
      <vt:lpstr>Segoe UI Semibold</vt:lpstr>
      <vt:lpstr>Office Theme</vt:lpstr>
      <vt:lpstr>PowerPoint Presentation</vt:lpstr>
      <vt:lpstr>PowerPoint Presentation</vt:lpstr>
      <vt:lpstr>Check in 1 – Review learnings</vt:lpstr>
      <vt:lpstr>Azure Spring Apps (slide 7 of 7)</vt:lpstr>
      <vt:lpstr>Azure Spring Apps in a nutshell</vt:lpstr>
      <vt:lpstr>Part 2</vt:lpstr>
      <vt:lpstr>Typical application architecture</vt:lpstr>
      <vt:lpstr>Acme Fitness</vt:lpstr>
      <vt:lpstr>Common app architecture</vt:lpstr>
      <vt:lpstr>Tour Acme Fitness Store</vt:lpstr>
      <vt:lpstr>PowerPoint Presentation</vt:lpstr>
      <vt:lpstr>Spring Cloud Gateway</vt:lpstr>
      <vt:lpstr>Understanding the Spring Cloud Gateway building blocks </vt:lpstr>
      <vt:lpstr>How they all work − Spring Cloud Gateway</vt:lpstr>
      <vt:lpstr>Spring Cloud Gateway Predicates</vt:lpstr>
      <vt:lpstr>Spring Cloud Gateway Filters</vt:lpstr>
      <vt:lpstr>Spring Cloud Gateway – Rate Limiting Filter</vt:lpstr>
      <vt:lpstr>Demo 2 Deploy frontend</vt:lpstr>
      <vt:lpstr>Lab 2 Deploy frontend</vt:lpstr>
      <vt:lpstr>Configuration Services</vt:lpstr>
      <vt:lpstr>Problem Context</vt:lpstr>
      <vt:lpstr>Two ways to handle app configurations and secrets</vt:lpstr>
      <vt:lpstr>The Spring Cloud Solution </vt:lpstr>
      <vt:lpstr>Spring Cloud Config Features</vt:lpstr>
      <vt:lpstr>Spring Cloud Config Server Pros and Cons</vt:lpstr>
      <vt:lpstr>The Kubernetes Native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sudip gupta</dc:creator>
  <cp:lastModifiedBy>sudip gupta</cp:lastModifiedBy>
  <cp:revision>1</cp:revision>
  <dcterms:created xsi:type="dcterms:W3CDTF">2023-05-03T07:31:28Z</dcterms:created>
  <dcterms:modified xsi:type="dcterms:W3CDTF">2023-05-03T07:31:35Z</dcterms:modified>
</cp:coreProperties>
</file>